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5" r:id="rId7"/>
    <p:sldId id="260" r:id="rId8"/>
    <p:sldId id="267" r:id="rId9"/>
    <p:sldId id="266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04" d="100"/>
          <a:sy n="104" d="100"/>
        </p:scale>
        <p:origin x="-7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14894-6345-43D8-827D-54CAF1B816CC}" type="datetimeFigureOut">
              <a:rPr lang="nb-NO" smtClean="0"/>
              <a:t>06.03.2012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6DE34-FE19-4847-ADE5-EC2CBF8CEA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82654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6DE34-FE19-4847-ADE5-EC2CBF8CEA4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63768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ata\Sense_Maler\SENSe_profilelementer\SENSe_profilelementer\PNG\SENSe_vannringer_liggend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416824" cy="538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ln>
            <a:noFill/>
          </a:ln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FB315-3CEA-4600-B6E4-C8FAA22DFA72}" type="datetime1">
              <a:rPr lang="nb-NO" smtClean="0"/>
              <a:t>06.03.2012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 akvaplan.niva.no                    www.senseweb.no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DC13-2A45-4FFB-8C12-79CD372002E5}" type="slidenum">
              <a:rPr lang="nb-NO" smtClean="0"/>
              <a:t>‹#›</a:t>
            </a:fld>
            <a:endParaRPr lang="nb-NO"/>
          </a:p>
        </p:txBody>
      </p:sp>
      <p:pic>
        <p:nvPicPr>
          <p:cNvPr id="2051" name="Picture 3" descr="D:\Data\Sense_Maler\SENSe_profilelementer\SENSe_profilelementer\PNG\SENSe_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030587" cy="47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_SenseMaps_2011\Logos\Akvaplan_logo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17484"/>
            <a:ext cx="16097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135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782E9-A478-42CF-9D4B-3C67513361B9}" type="datetime1">
              <a:rPr lang="nb-NO" smtClean="0"/>
              <a:t>06.03.2012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 akvaplan.niva.no                    www.senseweb.no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DC13-2A45-4FFB-8C12-79CD372002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8914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ECAAD-E3E0-4337-B75F-A1A2166A6834}" type="datetime1">
              <a:rPr lang="nb-NO" smtClean="0"/>
              <a:t>06.03.2012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 akvaplan.niva.no                    www.senseweb.no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DC13-2A45-4FFB-8C12-79CD372002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9888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116A-742E-407B-A81C-05E73BBE5150}" type="datetime1">
              <a:rPr lang="nb-NO" smtClean="0"/>
              <a:t>06.03.2012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 akvaplan.niva.no                    www.senseweb.no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0CE1-5207-4D55-AB3E-F1F7039913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261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5461-A04F-483E-A356-14EF7C1BC772}" type="datetime1">
              <a:rPr lang="nb-NO" smtClean="0"/>
              <a:t>06.03.2012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 akvaplan.niva.no                    www.senseweb.no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0CE1-5207-4D55-AB3E-F1F7039913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824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02192-7088-4147-AC80-69EE84A24A08}" type="datetime1">
              <a:rPr lang="nb-NO" smtClean="0"/>
              <a:t>06.03.2012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 akvaplan.niva.no                    www.senseweb.no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0CE1-5207-4D55-AB3E-F1F7039913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1168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4F7C7-9EA9-41AE-92C4-6F3836915268}" type="datetime1">
              <a:rPr lang="nb-NO" smtClean="0"/>
              <a:t>06.03.2012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 akvaplan.niva.no                    www.senseweb.no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0CE1-5207-4D55-AB3E-F1F7039913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7069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6630B-61C9-4F30-B0B7-E26C249E2B51}" type="datetime1">
              <a:rPr lang="nb-NO" smtClean="0"/>
              <a:t>06.03.2012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 akvaplan.niva.no                    www.senseweb.no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0CE1-5207-4D55-AB3E-F1F7039913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8776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8D7D6-2840-4380-8468-E6E8B759DDC8}" type="datetime1">
              <a:rPr lang="nb-NO" smtClean="0"/>
              <a:t>06.03.2012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 akvaplan.niva.no                    www.senseweb.no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0CE1-5207-4D55-AB3E-F1F7039913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0154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8BC3E-F909-428C-AF4E-F10BF6DA636E}" type="datetime1">
              <a:rPr lang="nb-NO" smtClean="0"/>
              <a:t>06.03.2012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 akvaplan.niva.no                    www.senseweb.no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0CE1-5207-4D55-AB3E-F1F7039913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7586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09D9F-192C-4F08-B51D-47E350214BDF}" type="datetime1">
              <a:rPr lang="nb-NO" smtClean="0"/>
              <a:t>06.03.2012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 akvaplan.niva.no                    www.senseweb.no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0CE1-5207-4D55-AB3E-F1F7039913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5034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63ECB-6AB5-488D-AC27-3375498F9151}" type="datetime1">
              <a:rPr lang="nb-NO" smtClean="0"/>
              <a:t>06.03.2012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 akvaplan.niva.no                    www.senseweb.no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DC13-2A45-4FFB-8C12-79CD372002E5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Picture 3" descr="D:\Data\Sense_Maler\SENSe_profilelementer\SENSe_profilelementer\PNG\SENSe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68" y="6309320"/>
            <a:ext cx="2030587" cy="478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_SenseMaps_2011\Logos\Akvaplan_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366156"/>
            <a:ext cx="1609725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786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B69C-0C36-4E59-A480-AB6142A9CA40}" type="datetime1">
              <a:rPr lang="nb-NO" smtClean="0"/>
              <a:t>06.03.2012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 akvaplan.niva.no                    www.senseweb.no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0CE1-5207-4D55-AB3E-F1F7039913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3772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2F8A9-836A-4701-AD9D-B26175DD0723}" type="datetime1">
              <a:rPr lang="nb-NO" smtClean="0"/>
              <a:t>06.03.2012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 akvaplan.niva.no                    www.senseweb.no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0CE1-5207-4D55-AB3E-F1F7039913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08682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1888E-832E-4EDA-8639-9B6AF49E2E2A}" type="datetime1">
              <a:rPr lang="nb-NO" smtClean="0"/>
              <a:t>06.03.2012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 akvaplan.niva.no                    www.senseweb.no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70CE1-5207-4D55-AB3E-F1F7039913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48801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2B65-C576-48EC-BC82-6C65A95B2B3A}" type="datetime1">
              <a:rPr lang="nb-NO" smtClean="0"/>
              <a:t>06.03.2012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 akvaplan.niva.no                    www.senseweb.no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DC13-2A45-4FFB-8C12-79CD372002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3432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24192-3D50-44F4-9D35-02EBEAA809DF}" type="datetime1">
              <a:rPr lang="nb-NO" smtClean="0"/>
              <a:t>06.03.2012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 akvaplan.niva.no                    www.senseweb.no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DC13-2A45-4FFB-8C12-79CD372002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10854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C26AE-6A8B-4A88-83AF-FFAE3A0589DA}" type="datetime1">
              <a:rPr lang="nb-NO" smtClean="0"/>
              <a:t>06.03.2012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 akvaplan.niva.no                    www.senseweb.no</a:t>
            </a:r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DC13-2A45-4FFB-8C12-79CD372002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8407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F9872-1EE7-486C-A570-8B916D7A818E}" type="datetime1">
              <a:rPr lang="nb-NO" smtClean="0"/>
              <a:t>06.03.2012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 akvaplan.niva.no                    www.senseweb.no</a:t>
            </a:r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DC13-2A45-4FFB-8C12-79CD372002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3115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0B3AD-6673-496E-9092-3E419697EC55}" type="datetime1">
              <a:rPr lang="nb-NO" smtClean="0"/>
              <a:t>06.03.2012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 akvaplan.niva.no                    www.senseweb.no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DC13-2A45-4FFB-8C12-79CD372002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625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9BFB5-00F6-4450-996A-320100E27AB2}" type="datetime1">
              <a:rPr lang="nb-NO" smtClean="0"/>
              <a:t>06.03.2012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 akvaplan.niva.no                    www.senseweb.no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DC13-2A45-4FFB-8C12-79CD372002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924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36205-ABD5-4971-812E-39C666D760BE}" type="datetime1">
              <a:rPr lang="nb-NO" smtClean="0"/>
              <a:t>06.03.2012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 akvaplan.niva.no                    www.senseweb.no</a:t>
            </a:r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DC13-2A45-4FFB-8C12-79CD372002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435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4BDC5-CA6F-444F-9861-62C53A71345D}" type="datetime1">
              <a:rPr lang="nb-NO" smtClean="0"/>
              <a:t>06.03.2012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www. akvaplan.niva.no                    www.senseweb.no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ADC13-2A45-4FFB-8C12-79CD372002E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8484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F06E7-B4AC-4C30-98D2-417A3A3515CF}" type="datetime1">
              <a:rPr lang="nb-NO" smtClean="0"/>
              <a:t>06.03.2012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www. akvaplan.niva.no                    www.senseweb.no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70CE1-5207-4D55-AB3E-F1F7039913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192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Technological and environmental aspects of working in Arctic conditions</a:t>
            </a:r>
            <a:endParaRPr lang="nb-NO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7632848" cy="1752600"/>
          </a:xfrm>
        </p:spPr>
        <p:txBody>
          <a:bodyPr/>
          <a:lstStyle/>
          <a:p>
            <a:r>
              <a:rPr lang="nb-NO" dirty="0" smtClean="0"/>
              <a:t>Contingency plans</a:t>
            </a:r>
          </a:p>
          <a:p>
            <a:r>
              <a:rPr lang="nb-NO" dirty="0" smtClean="0"/>
              <a:t>Cathrine S. Spikkerud &amp; Geir Morten Skeie</a:t>
            </a:r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 akvaplan.niva.no                    www.senseweb.no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816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3200" dirty="0" smtClean="0"/>
              <a:t>The tool box in sensitive environments</a:t>
            </a:r>
            <a:endParaRPr lang="nb-N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Right equipment for the job</a:t>
            </a:r>
          </a:p>
          <a:p>
            <a:r>
              <a:rPr lang="nb-NO" dirty="0" smtClean="0"/>
              <a:t>Know where the oil is</a:t>
            </a:r>
          </a:p>
          <a:p>
            <a:r>
              <a:rPr lang="nb-NO" dirty="0" smtClean="0"/>
              <a:t>Use equipment right</a:t>
            </a:r>
          </a:p>
          <a:p>
            <a:r>
              <a:rPr lang="nb-NO" dirty="0" smtClean="0"/>
              <a:t>Add real time weather and incident</a:t>
            </a:r>
          </a:p>
          <a:p>
            <a:r>
              <a:rPr lang="nb-NO" dirty="0" smtClean="0"/>
              <a:t>Flexibility </a:t>
            </a:r>
          </a:p>
          <a:p>
            <a:pPr lvl="1"/>
            <a:r>
              <a:rPr lang="nb-NO" dirty="0" smtClean="0"/>
              <a:t>Tools and equipment</a:t>
            </a:r>
          </a:p>
          <a:p>
            <a:pPr lvl="1"/>
            <a:r>
              <a:rPr lang="nb-NO" dirty="0" smtClean="0"/>
              <a:t>Options</a:t>
            </a:r>
          </a:p>
          <a:p>
            <a:r>
              <a:rPr lang="nb-NO" dirty="0"/>
              <a:t>Choose the right strategy for the </a:t>
            </a:r>
            <a:r>
              <a:rPr lang="nb-NO" dirty="0" smtClean="0"/>
              <a:t>situation</a:t>
            </a:r>
          </a:p>
          <a:p>
            <a:r>
              <a:rPr lang="nb-NO" dirty="0"/>
              <a:t>Make the </a:t>
            </a:r>
            <a:r>
              <a:rPr lang="nb-NO" dirty="0" smtClean="0"/>
              <a:t>right </a:t>
            </a:r>
            <a:r>
              <a:rPr lang="nb-NO" dirty="0"/>
              <a:t>decisions in time</a:t>
            </a:r>
            <a:r>
              <a:rPr lang="nb-NO" dirty="0" smtClean="0"/>
              <a:t>!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 akvaplan.niva.no                    www.senseweb.no</a:t>
            </a:r>
            <a:endParaRPr lang="nb-NO"/>
          </a:p>
        </p:txBody>
      </p:sp>
      <p:pic>
        <p:nvPicPr>
          <p:cNvPr id="6147" name="Picture 3" descr="F:\Bilder\Olympus_E3_E5\2011\7_Juli\2011_07_30\P73014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0" r="14847"/>
          <a:stretch/>
        </p:blipFill>
        <p:spPr bwMode="auto">
          <a:xfrm>
            <a:off x="5004048" y="1664056"/>
            <a:ext cx="3702709" cy="433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3243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Bilder\Olympus_E3_E5\2011\7_Juli\2011_07_26-E5-Bleik fugler\P726036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2" b="9896"/>
          <a:stretch/>
        </p:blipFill>
        <p:spPr bwMode="auto">
          <a:xfrm>
            <a:off x="395535" y="476672"/>
            <a:ext cx="8377769" cy="488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25752"/>
            <a:ext cx="5486400" cy="566738"/>
          </a:xfrm>
        </p:spPr>
        <p:txBody>
          <a:bodyPr/>
          <a:lstStyle/>
          <a:p>
            <a:r>
              <a:rPr lang="nb-NO" dirty="0" smtClean="0"/>
              <a:t>Thank you!</a:t>
            </a:r>
            <a:endParaRPr lang="nb-NO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475656" y="5792490"/>
            <a:ext cx="6120680" cy="804862"/>
          </a:xfrm>
        </p:spPr>
        <p:txBody>
          <a:bodyPr/>
          <a:lstStyle/>
          <a:p>
            <a:r>
              <a:rPr lang="nb-NO" dirty="0" smtClean="0"/>
              <a:t>All photography: © Cathrine S. Spikkerud/Geir Morten Skeie, Akvaplan-niva AS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 akvaplan.niva.no                    www.senseweb.no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4188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Environmental conditions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A long section of Norways coastline is north of the Polar Circle.</a:t>
            </a:r>
          </a:p>
          <a:p>
            <a:r>
              <a:rPr lang="nb-NO" dirty="0" smtClean="0"/>
              <a:t>A very varied coastline, with varied environmental conditions</a:t>
            </a:r>
            <a:endParaRPr lang="nb-NO" dirty="0"/>
          </a:p>
          <a:p>
            <a:r>
              <a:rPr lang="nb-NO" dirty="0" smtClean="0"/>
              <a:t>Rich in environmental resources</a:t>
            </a:r>
          </a:p>
          <a:p>
            <a:r>
              <a:rPr lang="nb-NO" dirty="0" smtClean="0"/>
              <a:t>High regulatory </a:t>
            </a:r>
            <a:r>
              <a:rPr lang="nb-NO" dirty="0" smtClean="0"/>
              <a:t>focus</a:t>
            </a:r>
          </a:p>
          <a:p>
            <a:r>
              <a:rPr lang="nb-NO" dirty="0" smtClean="0"/>
              <a:t>Consensus on priorities</a:t>
            </a:r>
            <a:endParaRPr lang="nb-NO" dirty="0" smtClean="0"/>
          </a:p>
          <a:p>
            <a:endParaRPr lang="nb-NO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 akvaplan.niva.no                    www.senseweb.no</a:t>
            </a:r>
            <a:endParaRPr lang="nb-NO"/>
          </a:p>
        </p:txBody>
      </p:sp>
      <p:pic>
        <p:nvPicPr>
          <p:cNvPr id="1027" name="Picture 3" descr="D:\Data\Prosjekter\Presentasjoner\polar_circ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453475" cy="48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69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Challenges for oil spill contingency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70484"/>
            <a:ext cx="4896544" cy="4925144"/>
          </a:xfrm>
        </p:spPr>
        <p:txBody>
          <a:bodyPr>
            <a:normAutofit/>
          </a:bodyPr>
          <a:lstStyle/>
          <a:p>
            <a:r>
              <a:rPr lang="nb-NO" sz="2800" dirty="0" smtClean="0"/>
              <a:t>Cold climate in the northern Barents Sea </a:t>
            </a:r>
          </a:p>
          <a:p>
            <a:r>
              <a:rPr lang="nb-NO" sz="3000" dirty="0" smtClean="0"/>
              <a:t>Southern Barents Sea less cold</a:t>
            </a:r>
          </a:p>
          <a:p>
            <a:r>
              <a:rPr lang="nb-NO" sz="2800" dirty="0" smtClean="0"/>
              <a:t>Darkness </a:t>
            </a:r>
            <a:r>
              <a:rPr lang="nb-NO" sz="2800" dirty="0"/>
              <a:t>in winter</a:t>
            </a:r>
          </a:p>
          <a:p>
            <a:r>
              <a:rPr lang="nb-NO" sz="2900" dirty="0" smtClean="0"/>
              <a:t>Long </a:t>
            </a:r>
            <a:r>
              <a:rPr lang="nb-NO" sz="2900" dirty="0"/>
              <a:t>distances</a:t>
            </a:r>
          </a:p>
          <a:p>
            <a:r>
              <a:rPr lang="nb-NO" sz="2800" dirty="0" smtClean="0"/>
              <a:t>Complex coastline in areas</a:t>
            </a:r>
          </a:p>
          <a:p>
            <a:r>
              <a:rPr lang="nb-NO" sz="2800" dirty="0" smtClean="0"/>
              <a:t>Tidal differences</a:t>
            </a:r>
          </a:p>
          <a:p>
            <a:r>
              <a:rPr lang="nb-NO" sz="2800" dirty="0" smtClean="0"/>
              <a:t>Strong currents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 akvaplan.niva.no                    www.senseweb.no</a:t>
            </a:r>
            <a:endParaRPr lang="nb-NO"/>
          </a:p>
        </p:txBody>
      </p:sp>
      <p:pic>
        <p:nvPicPr>
          <p:cNvPr id="2050" name="Picture 2" descr="F:\Bilder\Jobb_olje_kyst_2005_2008\Svalbard_Bjørnøya\Svalbard_april2008\Svalbard_050408_CSS\Bjornoya_re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99"/>
          <a:stretch/>
        </p:blipFill>
        <p:spPr bwMode="auto">
          <a:xfrm>
            <a:off x="5278836" y="1628800"/>
            <a:ext cx="370216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130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Approaches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4546848" cy="4752528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Development and experience</a:t>
            </a:r>
            <a:endParaRPr lang="nb-NO" dirty="0" smtClean="0"/>
          </a:p>
          <a:p>
            <a:pPr lvl="1"/>
            <a:r>
              <a:rPr lang="nb-NO" dirty="0" smtClean="0"/>
              <a:t>Methods and technology</a:t>
            </a:r>
          </a:p>
          <a:p>
            <a:r>
              <a:rPr lang="nb-NO" dirty="0" smtClean="0"/>
              <a:t>Reflect environmental risk</a:t>
            </a:r>
          </a:p>
          <a:p>
            <a:r>
              <a:rPr lang="nb-NO" dirty="0" smtClean="0"/>
              <a:t>Also handle worst case scenarios</a:t>
            </a:r>
          </a:p>
          <a:p>
            <a:r>
              <a:rPr lang="nb-NO" dirty="0" smtClean="0"/>
              <a:t>Risk-based </a:t>
            </a:r>
            <a:r>
              <a:rPr lang="nb-NO" dirty="0"/>
              <a:t>planning while keeping worst case in </a:t>
            </a:r>
            <a:r>
              <a:rPr lang="nb-NO" dirty="0" smtClean="0"/>
              <a:t>mind </a:t>
            </a:r>
          </a:p>
          <a:p>
            <a:r>
              <a:rPr lang="nb-NO" dirty="0" smtClean="0"/>
              <a:t>Higher detail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 akvaplan.niva.no                    www.senseweb.no</a:t>
            </a:r>
            <a:endParaRPr lang="nb-NO"/>
          </a:p>
        </p:txBody>
      </p:sp>
      <p:pic>
        <p:nvPicPr>
          <p:cNvPr id="4098" name="Picture 2" descr="F:\Bilder\Olympus_E3_E5\2009\2009_02_28_Andøya\P2285779_høyka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99"/>
          <a:stretch/>
        </p:blipFill>
        <p:spPr bwMode="auto">
          <a:xfrm>
            <a:off x="5076056" y="1268760"/>
            <a:ext cx="3837062" cy="49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03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Experience and development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525963"/>
          </a:xfrm>
        </p:spPr>
        <p:txBody>
          <a:bodyPr>
            <a:normAutofit/>
          </a:bodyPr>
          <a:lstStyle/>
          <a:p>
            <a:r>
              <a:rPr lang="nb-NO" dirty="0" smtClean="0"/>
              <a:t>Not all challenges are unique</a:t>
            </a:r>
          </a:p>
          <a:p>
            <a:r>
              <a:rPr lang="nb-NO" dirty="0" smtClean="0"/>
              <a:t>Experience from operations in cold climates </a:t>
            </a:r>
          </a:p>
          <a:p>
            <a:r>
              <a:rPr lang="nb-NO" dirty="0" smtClean="0"/>
              <a:t>Exchange of experience between </a:t>
            </a:r>
            <a:r>
              <a:rPr lang="nb-NO" dirty="0" smtClean="0"/>
              <a:t>companies</a:t>
            </a:r>
            <a:endParaRPr lang="nb-NO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 akvaplan.niva.no                    www.senseweb.no</a:t>
            </a:r>
            <a:endParaRPr lang="nb-NO"/>
          </a:p>
        </p:txBody>
      </p:sp>
      <p:pic>
        <p:nvPicPr>
          <p:cNvPr id="6" name="Picture 2" descr="C:\Users\Cathrine\Downloads\OPV - Version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518" y="2276872"/>
            <a:ext cx="352855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99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Solutions - technology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4525963"/>
          </a:xfrm>
        </p:spPr>
        <p:txBody>
          <a:bodyPr>
            <a:normAutofit fontScale="77500" lnSpcReduction="20000"/>
          </a:bodyPr>
          <a:lstStyle/>
          <a:p>
            <a:r>
              <a:rPr lang="nb-NO" dirty="0"/>
              <a:t>Technology development programs offer new technological solutions</a:t>
            </a:r>
          </a:p>
          <a:p>
            <a:r>
              <a:rPr lang="nb-NO" dirty="0" smtClean="0"/>
              <a:t>Technology </a:t>
            </a:r>
            <a:endParaRPr lang="nb-NO" dirty="0" smtClean="0"/>
          </a:p>
          <a:p>
            <a:pPr lvl="1"/>
            <a:r>
              <a:rPr lang="nb-NO" dirty="0" smtClean="0"/>
              <a:t>Suited for the environment</a:t>
            </a:r>
          </a:p>
          <a:p>
            <a:pPr lvl="1"/>
            <a:r>
              <a:rPr lang="nb-NO" dirty="0" smtClean="0"/>
              <a:t>Detection and tracking of oil</a:t>
            </a:r>
          </a:p>
          <a:p>
            <a:pPr lvl="1"/>
            <a:r>
              <a:rPr lang="nb-NO" dirty="0" smtClean="0"/>
              <a:t>Improvement</a:t>
            </a:r>
            <a:endParaRPr lang="nb-NO" dirty="0" smtClean="0"/>
          </a:p>
          <a:p>
            <a:r>
              <a:rPr lang="nb-NO" dirty="0" smtClean="0"/>
              <a:t>Technology development to meet specific challenges</a:t>
            </a:r>
            <a:endParaRPr lang="nb-NO" dirty="0"/>
          </a:p>
          <a:p>
            <a:r>
              <a:rPr lang="nb-NO" dirty="0"/>
              <a:t>Several tools in the toolbox</a:t>
            </a:r>
          </a:p>
          <a:p>
            <a:pPr lvl="1"/>
            <a:r>
              <a:rPr lang="nb-NO" dirty="0"/>
              <a:t>Technological tools to do the job</a:t>
            </a:r>
          </a:p>
          <a:p>
            <a:pPr lvl="1"/>
            <a:r>
              <a:rPr lang="nb-NO" dirty="0"/>
              <a:t>Strategic tools to use them </a:t>
            </a:r>
            <a:r>
              <a:rPr lang="nb-NO" dirty="0" smtClean="0"/>
              <a:t>well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 akvaplan.niva.no                    www.senseweb.no</a:t>
            </a:r>
            <a:endParaRPr lang="nb-NO"/>
          </a:p>
        </p:txBody>
      </p:sp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772" y="1988840"/>
            <a:ext cx="3820958" cy="284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93972" y="6093586"/>
            <a:ext cx="11095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smtClean="0"/>
              <a:t>Image: Aptomar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618315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dirty="0" smtClean="0"/>
              <a:t>Mapping oil and transfering information</a:t>
            </a:r>
            <a:endParaRPr lang="nb-NO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Mapping oil and transfering information</a:t>
            </a:r>
            <a:endParaRPr lang="nb-N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666528" cy="4525963"/>
          </a:xfrm>
        </p:spPr>
        <p:txBody>
          <a:bodyPr>
            <a:normAutofit/>
          </a:bodyPr>
          <a:lstStyle/>
          <a:p>
            <a:r>
              <a:rPr lang="nb-NO" sz="2800" dirty="0" smtClean="0"/>
              <a:t>Radars</a:t>
            </a:r>
          </a:p>
          <a:p>
            <a:r>
              <a:rPr lang="nb-NO" sz="2800" dirty="0" smtClean="0"/>
              <a:t>Image transfer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 smtClean="0"/>
              <a:t>www. akvaplan.niva.no                    www.senseweb.no</a:t>
            </a:r>
            <a:endParaRPr lang="nb-NO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564743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Image: Aptomar</a:t>
            </a:r>
            <a:endParaRPr lang="nb-NO" sz="1600" dirty="0"/>
          </a:p>
        </p:txBody>
      </p:sp>
      <p:pic>
        <p:nvPicPr>
          <p:cNvPr id="7" name="Picture 2" descr="C:\Users\cathrine\Documents\Radar 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3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oter Placeholder 3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mtClean="0"/>
              <a:t>www. akvaplan.niva.no                    www.senseweb.no</a:t>
            </a:r>
            <a:endParaRPr lang="nb-NO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5569934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Image: Aptomar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23341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Solutions - strategies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/>
          </a:bodyPr>
          <a:lstStyle/>
          <a:p>
            <a:r>
              <a:rPr lang="nb-NO" dirty="0" smtClean="0"/>
              <a:t>Strategies for areas and natural resources</a:t>
            </a:r>
          </a:p>
          <a:p>
            <a:r>
              <a:rPr lang="nb-NO" dirty="0" smtClean="0"/>
              <a:t>Planning using scenario thinking</a:t>
            </a:r>
          </a:p>
          <a:p>
            <a:r>
              <a:rPr lang="nb-NO" dirty="0" smtClean="0"/>
              <a:t>Scaling the operation</a:t>
            </a:r>
          </a:p>
          <a:p>
            <a:pPr lvl="1"/>
            <a:r>
              <a:rPr lang="nb-NO" dirty="0" smtClean="0"/>
              <a:t>Increasing effort</a:t>
            </a:r>
          </a:p>
          <a:p>
            <a:r>
              <a:rPr lang="nb-NO" dirty="0" smtClean="0"/>
              <a:t>Local adaptation</a:t>
            </a:r>
          </a:p>
          <a:p>
            <a:r>
              <a:rPr lang="nb-NO" dirty="0" smtClean="0"/>
              <a:t>Detail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 akvaplan.niva.no                    www.senseweb.no</a:t>
            </a:r>
            <a:endParaRPr lang="nb-NO"/>
          </a:p>
        </p:txBody>
      </p:sp>
      <p:pic>
        <p:nvPicPr>
          <p:cNvPr id="5122" name="Picture 2" descr="F:\Bilder\Olympus_E3_E5\2009\2009_07_23_Røst\P7239028_høyka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9"/>
          <a:stretch/>
        </p:blipFill>
        <p:spPr bwMode="auto">
          <a:xfrm>
            <a:off x="5403906" y="1444238"/>
            <a:ext cx="3426905" cy="472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972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400" dirty="0" smtClean="0"/>
              <a:t>Strategic Environmental Oil Spill Response Planning</a:t>
            </a:r>
            <a:endParaRPr lang="nb-NO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/>
          </a:bodyPr>
          <a:lstStyle/>
          <a:p>
            <a:r>
              <a:rPr lang="nb-NO" dirty="0" smtClean="0"/>
              <a:t>Local </a:t>
            </a:r>
            <a:r>
              <a:rPr lang="nb-NO" dirty="0"/>
              <a:t>involvement</a:t>
            </a:r>
          </a:p>
          <a:p>
            <a:r>
              <a:rPr lang="nb-NO" dirty="0" smtClean="0"/>
              <a:t>Local knowledge</a:t>
            </a:r>
          </a:p>
          <a:p>
            <a:r>
              <a:rPr lang="nb-NO" dirty="0" smtClean="0"/>
              <a:t>Detailed planning of oil spill combat in sensitive areas</a:t>
            </a:r>
          </a:p>
          <a:p>
            <a:r>
              <a:rPr lang="nb-NO" dirty="0" smtClean="0"/>
              <a:t>Holistic plan</a:t>
            </a:r>
          </a:p>
          <a:p>
            <a:r>
              <a:rPr lang="nb-NO" dirty="0"/>
              <a:t>Developing local </a:t>
            </a:r>
            <a:r>
              <a:rPr lang="nb-NO" dirty="0" smtClean="0"/>
              <a:t>ability</a:t>
            </a:r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www. akvaplan.niva.no                    www.senseweb.no</a:t>
            </a:r>
            <a:endParaRPr lang="nb-NO"/>
          </a:p>
        </p:txBody>
      </p:sp>
      <p:pic>
        <p:nvPicPr>
          <p:cNvPr id="3074" name="Picture 2" descr="F:\Bilder\Olympus_E3_E5\2011\6_Juni\2011_06_20_Kongsfjord_Sandfjorden\P6207344_høykan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1"/>
          <a:stretch/>
        </p:blipFill>
        <p:spPr bwMode="auto">
          <a:xfrm>
            <a:off x="5076056" y="1392963"/>
            <a:ext cx="3802367" cy="479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720318"/>
      </p:ext>
    </p:extLst>
  </p:cSld>
  <p:clrMapOvr>
    <a:masterClrMapping/>
  </p:clrMapOvr>
</p:sld>
</file>

<file path=ppt/theme/theme1.xml><?xml version="1.0" encoding="utf-8"?>
<a:theme xmlns:a="http://schemas.openxmlformats.org/drawingml/2006/main" name="SensE_Presentation">
  <a:themeElements>
    <a:clrScheme name="SensE">
      <a:dk1>
        <a:sysClr val="windowText" lastClr="000000"/>
      </a:dk1>
      <a:lt1>
        <a:sysClr val="window" lastClr="FFFFFF"/>
      </a:lt1>
      <a:dk2>
        <a:srgbClr val="003E6C"/>
      </a:dk2>
      <a:lt2>
        <a:srgbClr val="F2E9DD"/>
      </a:lt2>
      <a:accent1>
        <a:srgbClr val="5B4300"/>
      </a:accent1>
      <a:accent2>
        <a:srgbClr val="957311"/>
      </a:accent2>
      <a:accent3>
        <a:srgbClr val="BD9A37"/>
      </a:accent3>
      <a:accent4>
        <a:srgbClr val="0080A2"/>
      </a:accent4>
      <a:accent5>
        <a:srgbClr val="2FA6C5"/>
      </a:accent5>
      <a:accent6>
        <a:srgbClr val="A9C7CE"/>
      </a:accent6>
      <a:hlink>
        <a:srgbClr val="005780"/>
      </a:hlink>
      <a:folHlink>
        <a:srgbClr val="7E5F06"/>
      </a:folHlink>
    </a:clrScheme>
    <a:fontScheme name="Custom 1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SensE_Presentation</Template>
  <TotalTime>958</TotalTime>
  <Words>347</Words>
  <Application>Microsoft Office PowerPoint</Application>
  <PresentationFormat>On-screen Show (4:3)</PresentationFormat>
  <Paragraphs>83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SensE_Presentation</vt:lpstr>
      <vt:lpstr>Custom Design</vt:lpstr>
      <vt:lpstr>Technological and environmental aspects of working in Arctic conditions</vt:lpstr>
      <vt:lpstr>Environmental conditions</vt:lpstr>
      <vt:lpstr>Challenges for oil spill contingency</vt:lpstr>
      <vt:lpstr>Approaches</vt:lpstr>
      <vt:lpstr>Experience and development</vt:lpstr>
      <vt:lpstr>Solutions - technology</vt:lpstr>
      <vt:lpstr>Mapping oil and transfering information</vt:lpstr>
      <vt:lpstr>Solutions - strategies</vt:lpstr>
      <vt:lpstr>Strategic Environmental Oil Spill Response Planning</vt:lpstr>
      <vt:lpstr>The tool box in sensitive environments</vt:lpstr>
      <vt:lpstr>Thank you!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Cathrine</dc:creator>
  <cp:lastModifiedBy>Cathrine</cp:lastModifiedBy>
  <cp:revision>49</cp:revision>
  <dcterms:created xsi:type="dcterms:W3CDTF">2012-03-01T08:16:41Z</dcterms:created>
  <dcterms:modified xsi:type="dcterms:W3CDTF">2012-03-06T13:25:51Z</dcterms:modified>
</cp:coreProperties>
</file>