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tags/tag3.xml" ContentType="application/vnd.openxmlformats-officedocument.presentationml.tags+xml"/>
  <Override PartName="/ppt/tags/tag39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64" r:id="rId3"/>
    <p:sldId id="365" r:id="rId4"/>
    <p:sldId id="369" r:id="rId5"/>
    <p:sldId id="366" r:id="rId6"/>
    <p:sldId id="340" r:id="rId7"/>
    <p:sldId id="308" r:id="rId8"/>
    <p:sldId id="315" r:id="rId9"/>
    <p:sldId id="336" r:id="rId10"/>
    <p:sldId id="311" r:id="rId11"/>
    <p:sldId id="313" r:id="rId12"/>
    <p:sldId id="316" r:id="rId13"/>
    <p:sldId id="341" r:id="rId14"/>
    <p:sldId id="318" r:id="rId15"/>
    <p:sldId id="353" r:id="rId16"/>
    <p:sldId id="355" r:id="rId17"/>
    <p:sldId id="27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2963" autoAdjust="0"/>
  </p:normalViewPr>
  <p:slideViewPr>
    <p:cSldViewPr>
      <p:cViewPr>
        <p:scale>
          <a:sx n="40" d="100"/>
          <a:sy n="40" d="100"/>
        </p:scale>
        <p:origin x="-2034" y="-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90" d="100"/>
          <a:sy n="90" d="100"/>
        </p:scale>
        <p:origin x="-1860" y="25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61682CF-D1A1-4370-8CE4-6686FFEB781F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14D69DA-A2CC-46F3-8642-B6C036DA98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C0360FF-4019-401A-BC7E-3BFAAC7E569E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A47608-0631-40F7-94C9-2C8A5212DE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922C35-D94B-4BED-9BE1-8E945E9AB17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D243CA-FDFE-F340-A337-A679F5CC4647}" type="slidenum">
              <a:rPr lang="en-US"/>
              <a:pPr/>
              <a:t>10</a:t>
            </a:fld>
            <a:endParaRPr lang="en-US"/>
          </a:p>
        </p:txBody>
      </p:sp>
      <p:sp>
        <p:nvSpPr>
          <p:cNvPr id="53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612342-8733-274E-A292-599FD8761F09}" type="slidenum">
              <a:rPr lang="en-US"/>
              <a:pPr/>
              <a:t>11</a:t>
            </a:fld>
            <a:endParaRPr lang="en-US"/>
          </a:p>
        </p:txBody>
      </p:sp>
      <p:sp>
        <p:nvSpPr>
          <p:cNvPr id="442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BF71E-1EFE-154E-99BE-65BC9F421447}" type="slidenum">
              <a:rPr lang="en-US"/>
              <a:pPr/>
              <a:t>12</a:t>
            </a:fld>
            <a:endParaRPr lang="en-US"/>
          </a:p>
        </p:txBody>
      </p:sp>
      <p:sp>
        <p:nvSpPr>
          <p:cNvPr id="53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406400"/>
            <a:ext cx="4572000" cy="34290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DC05-6E7D-6A42-8812-161F51BB3323}" type="slidenum">
              <a:rPr lang="en-US"/>
              <a:pPr/>
              <a:t>13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E53FDE-F136-6048-A624-C484D97C28BF}" type="slidenum">
              <a:rPr lang="en-US"/>
              <a:pPr/>
              <a:t>14</a:t>
            </a:fld>
            <a:endParaRPr lang="en-US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5225" y="406400"/>
            <a:ext cx="4572000" cy="3429000"/>
          </a:xfrm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47608-0631-40F7-94C9-2C8A5212DE6D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A47608-0631-40F7-94C9-2C8A5212DE6D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AEAAF3-EA1A-4438-9C39-6ADA92F2F0CC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364EDD5-2450-48A3-AA69-660011F78EBB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9FC2FF-9E9B-400C-A4BF-CD406BF239B1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8521669-90E1-41AF-8E85-775DA01B1D74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DA9652-2D69-4E93-9009-E2859BDBF664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DC05-6E7D-6A42-8812-161F51BB3323}" type="slidenum">
              <a:rPr lang="en-US"/>
              <a:pPr/>
              <a:t>6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DC05-6E7D-6A42-8812-161F51BB3323}" type="slidenum">
              <a:rPr lang="en-US"/>
              <a:pPr/>
              <a:t>7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706EF-0515-D942-A952-46C27744C867}" type="slidenum">
              <a:rPr lang="en-US"/>
              <a:pPr/>
              <a:t>8</a:t>
            </a:fld>
            <a:endParaRPr 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ADC05-6E7D-6A42-8812-161F51BB3323}" type="slidenum">
              <a:rPr lang="en-US"/>
              <a:pPr/>
              <a:t>9</a:t>
            </a:fld>
            <a:endParaRPr lang="en-US"/>
          </a:p>
        </p:txBody>
      </p:sp>
      <p:sp>
        <p:nvSpPr>
          <p:cNvPr id="52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Notes Placeholder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3"/>
          <p:cNvSpPr>
            <a:spLocks noChangeArrowheads="1"/>
          </p:cNvSpPr>
          <p:nvPr userDrawn="1"/>
        </p:nvSpPr>
        <p:spPr bwMode="auto">
          <a:xfrm>
            <a:off x="0" y="0"/>
            <a:ext cx="9144000" cy="3429000"/>
          </a:xfrm>
          <a:prstGeom prst="rect">
            <a:avLst/>
          </a:prstGeom>
          <a:gradFill rotWithShape="1">
            <a:gsLst>
              <a:gs pos="0">
                <a:srgbClr val="51B848"/>
              </a:gs>
              <a:gs pos="80000">
                <a:srgbClr val="FFFFFF"/>
              </a:gs>
              <a:gs pos="100000">
                <a:srgbClr val="FFFF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dist="50800" dir="5400000" rotWithShape="0">
              <a:srgbClr val="808080">
                <a:alpha val="23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09" charset="0"/>
              <a:cs typeface="+mn-cs"/>
            </a:endParaRPr>
          </a:p>
        </p:txBody>
      </p:sp>
      <p:pic>
        <p:nvPicPr>
          <p:cNvPr id="4" name="Bild 15" descr="IEA_rgb_p_15mm_ai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6888" y="2362200"/>
            <a:ext cx="1941512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414338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9" name="Textfeld 7"/>
          <p:cNvSpPr txBox="1">
            <a:spLocks noChangeArrowheads="1"/>
          </p:cNvSpPr>
          <p:nvPr userDrawn="1"/>
        </p:nvSpPr>
        <p:spPr bwMode="auto">
          <a:xfrm>
            <a:off x="35496" y="6611779"/>
            <a:ext cx="111663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000" baseline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© OECD/IEA </a:t>
            </a:r>
            <a:r>
              <a:rPr lang="de-DE" sz="1000" baseline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2012</a:t>
            </a:r>
            <a:endParaRPr lang="de-DE" sz="1000" baseline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4E5F0-FBD5-477C-AB09-99E85816B903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D46D4-F952-4C99-BF28-D21C3678C5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A36D-6B69-4EF4-885E-5ADB33015593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D7058-E85E-47F8-B55F-748EBE4D82A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686235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0562" y="1584903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62" y="6048039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 i="1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686235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0562" y="1584903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62" y="6048039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 i="1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686235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0562" y="1584903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62" y="6048039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 i="1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686235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0562" y="1584903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62" y="6048039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 i="1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686235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0562" y="1584903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62" y="6048039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 i="1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" y="0"/>
            <a:ext cx="686235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/>
          </p:nvPr>
        </p:nvSpPr>
        <p:spPr>
          <a:xfrm>
            <a:off x="160562" y="1584903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562" y="6048039"/>
            <a:ext cx="8773200" cy="369974"/>
          </a:xfrm>
        </p:spPr>
        <p:txBody>
          <a:bodyPr>
            <a:spAutoFit/>
          </a:bodyPr>
          <a:lstStyle>
            <a:lvl1pPr marL="0" indent="0" algn="ctr">
              <a:buNone/>
              <a:defRPr sz="1800" i="1">
                <a:solidFill>
                  <a:srgbClr val="C0000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51B848"/>
              </a:gs>
              <a:gs pos="80000">
                <a:srgbClr val="FFFFFF"/>
              </a:gs>
              <a:gs pos="100000">
                <a:srgbClr val="FFFFFF"/>
              </a:gs>
            </a:gsLst>
            <a:lin ang="0"/>
          </a:gradFill>
          <a:ln w="9525">
            <a:noFill/>
            <a:miter lim="800000"/>
            <a:headEnd/>
            <a:tailEnd/>
          </a:ln>
          <a:effectLst>
            <a:outerShdw dist="38100" dir="54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09" charset="0"/>
              <a:cs typeface="+mn-cs"/>
            </a:endParaRPr>
          </a:p>
        </p:txBody>
      </p:sp>
      <p:pic>
        <p:nvPicPr>
          <p:cNvPr id="5" name="Bild 9" descr="IEA_rgb_p_15mm_ai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228600"/>
            <a:ext cx="12398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57158" y="1142984"/>
            <a:ext cx="8572560" cy="428628"/>
          </a:xfrm>
        </p:spPr>
        <p:txBody>
          <a:bodyPr>
            <a:noAutofit/>
          </a:bodyPr>
          <a:lstStyle>
            <a:lvl1pPr algn="l">
              <a:defRPr sz="2800">
                <a:latin typeface="Arial Bold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57158" y="2143116"/>
            <a:ext cx="8429625" cy="3500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Textfeld 7"/>
          <p:cNvSpPr txBox="1">
            <a:spLocks noChangeArrowheads="1"/>
          </p:cNvSpPr>
          <p:nvPr userDrawn="1"/>
        </p:nvSpPr>
        <p:spPr bwMode="auto">
          <a:xfrm>
            <a:off x="-36512" y="6611779"/>
            <a:ext cx="118864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de-DE" sz="1000" baseline="0" dirty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© OECD/IEA </a:t>
            </a:r>
            <a:r>
              <a:rPr lang="de-DE" sz="1000" baseline="0" dirty="0" smtClean="0">
                <a:solidFill>
                  <a:schemeClr val="tx1"/>
                </a:solidFill>
                <a:latin typeface="Calibri" pitchFamily="34" charset="0"/>
                <a:cs typeface="Arial" charset="0"/>
              </a:rPr>
              <a:t>2012</a:t>
            </a:r>
            <a:endParaRPr lang="de-DE" sz="1000" baseline="0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71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50800" dir="5400000" algn="tl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09" charset="0"/>
              <a:cs typeface="+mn-cs"/>
            </a:endParaRPr>
          </a:p>
        </p:txBody>
      </p:sp>
      <p:pic>
        <p:nvPicPr>
          <p:cNvPr id="4" name="Bild 9" descr="IEA_rgb_p_15mm_ai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228600"/>
            <a:ext cx="12398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15D13-2FF3-46CF-A2B9-676BF6C15C2D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28CC-CAC7-4D07-AD06-0A5803D61D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3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gradFill rotWithShape="1">
            <a:gsLst>
              <a:gs pos="0">
                <a:srgbClr val="51B848"/>
              </a:gs>
              <a:gs pos="80000">
                <a:srgbClr val="FFFFFF"/>
              </a:gs>
              <a:gs pos="100000">
                <a:srgbClr val="FFFFFF"/>
              </a:gs>
            </a:gsLst>
            <a:lin ang="0"/>
          </a:gradFill>
          <a:ln w="9525">
            <a:noFill/>
            <a:miter lim="800000"/>
            <a:headEnd/>
            <a:tailEnd/>
          </a:ln>
          <a:effectLst>
            <a:outerShdw dist="38100" dir="5400000" algn="tl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09" charset="0"/>
              <a:cs typeface="+mn-cs"/>
            </a:endParaRPr>
          </a:p>
        </p:txBody>
      </p:sp>
      <p:pic>
        <p:nvPicPr>
          <p:cNvPr id="6" name="Bild 9" descr="IEA_rgb_p_15mm_ai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228600"/>
            <a:ext cx="12398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143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4488"/>
            <a:ext cx="4038600" cy="44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4488"/>
            <a:ext cx="4038600" cy="44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96AD4-8D74-4F58-AE28-EC12DF51FCF1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C162A-5E5B-40FB-ABAE-24A1332565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71"/>
          <p:cNvSpPr>
            <a:spLocks noChangeArrowheads="1"/>
          </p:cNvSpPr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50800" dir="5400000" algn="tl" rotWithShape="0">
              <a:schemeClr val="tx1">
                <a:alpha val="42999"/>
              </a:scheme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latin typeface="Calibri" pitchFamily="-109" charset="0"/>
              <a:cs typeface="+mn-cs"/>
            </a:endParaRPr>
          </a:p>
        </p:txBody>
      </p:sp>
      <p:pic>
        <p:nvPicPr>
          <p:cNvPr id="8" name="Bild 9" descr="IEA_rgb_p_15mm_aites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8563" y="228600"/>
            <a:ext cx="1239837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07157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67E7A-90E6-4F85-A817-0B964E33BEE1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F69A3-6245-4467-B9FA-20EC616EB1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70463B-C73E-41C6-9116-D3D64710DB8B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9F40E-68C8-4D08-A605-D86E396A65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D1A20-DDD0-427C-94B6-83F289F2C679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79F7E-0B47-4106-A990-EC1B32F0B3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BC6EC-B3B1-429A-B8AB-318DF9DA707C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F287-1F7C-4EC9-A225-881A399EDA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A9890-B97D-466F-8395-CD79839E7127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D319-56A0-48C7-A3A5-F4CE2F086F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BA786F-6BA7-4E29-BCBE-EB29BED80EE8}" type="datetimeFigureOut">
              <a:rPr lang="en-US"/>
              <a:pPr>
                <a:defRPr/>
              </a:pPr>
              <a:t>02-Mar-12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54BDCE-E061-4DE2-9775-DDDA09AF0E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27" r:id="rId6"/>
    <p:sldLayoutId id="2147484028" r:id="rId7"/>
    <p:sldLayoutId id="2147484029" r:id="rId8"/>
    <p:sldLayoutId id="2147484030" r:id="rId9"/>
    <p:sldLayoutId id="2147484031" r:id="rId10"/>
    <p:sldLayoutId id="2147484032" r:id="rId11"/>
    <p:sldLayoutId id="2147484038" r:id="rId12"/>
    <p:sldLayoutId id="2147484039" r:id="rId13"/>
    <p:sldLayoutId id="2147484040" r:id="rId14"/>
    <p:sldLayoutId id="2147484041" r:id="rId15"/>
    <p:sldLayoutId id="2147484042" r:id="rId16"/>
    <p:sldLayoutId id="2147484043" r:id="rId17"/>
    <p:sldLayoutId id="2147484044" r:id="rId18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26" Type="http://schemas.openxmlformats.org/officeDocument/2006/relationships/tags" Target="../tags/tag25.xml"/><Relationship Id="rId39" Type="http://schemas.openxmlformats.org/officeDocument/2006/relationships/tags" Target="../tags/tag38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34" Type="http://schemas.openxmlformats.org/officeDocument/2006/relationships/tags" Target="../tags/tag33.xml"/><Relationship Id="rId42" Type="http://schemas.openxmlformats.org/officeDocument/2006/relationships/tags" Target="../tags/tag41.xml"/><Relationship Id="rId47" Type="http://schemas.openxmlformats.org/officeDocument/2006/relationships/tags" Target="../tags/tag46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tags" Target="../tags/tag24.xml"/><Relationship Id="rId33" Type="http://schemas.openxmlformats.org/officeDocument/2006/relationships/tags" Target="../tags/tag32.xml"/><Relationship Id="rId38" Type="http://schemas.openxmlformats.org/officeDocument/2006/relationships/tags" Target="../tags/tag37.xml"/><Relationship Id="rId46" Type="http://schemas.openxmlformats.org/officeDocument/2006/relationships/tags" Target="../tags/tag45.xml"/><Relationship Id="rId2" Type="http://schemas.openxmlformats.org/officeDocument/2006/relationships/tags" Target="../tags/tag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29" Type="http://schemas.openxmlformats.org/officeDocument/2006/relationships/tags" Target="../tags/tag28.xml"/><Relationship Id="rId41" Type="http://schemas.openxmlformats.org/officeDocument/2006/relationships/tags" Target="../tags/tag40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tags" Target="../tags/tag23.xml"/><Relationship Id="rId32" Type="http://schemas.openxmlformats.org/officeDocument/2006/relationships/tags" Target="../tags/tag31.xml"/><Relationship Id="rId37" Type="http://schemas.openxmlformats.org/officeDocument/2006/relationships/tags" Target="../tags/tag36.xml"/><Relationship Id="rId40" Type="http://schemas.openxmlformats.org/officeDocument/2006/relationships/tags" Target="../tags/tag39.xml"/><Relationship Id="rId45" Type="http://schemas.openxmlformats.org/officeDocument/2006/relationships/tags" Target="../tags/tag44.xml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28" Type="http://schemas.openxmlformats.org/officeDocument/2006/relationships/tags" Target="../tags/tag27.xml"/><Relationship Id="rId36" Type="http://schemas.openxmlformats.org/officeDocument/2006/relationships/tags" Target="../tags/tag35.xml"/><Relationship Id="rId49" Type="http://schemas.openxmlformats.org/officeDocument/2006/relationships/tags" Target="../tags/tag48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31" Type="http://schemas.openxmlformats.org/officeDocument/2006/relationships/tags" Target="../tags/tag30.xml"/><Relationship Id="rId44" Type="http://schemas.openxmlformats.org/officeDocument/2006/relationships/tags" Target="../tags/tag43.xml"/><Relationship Id="rId52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Relationship Id="rId27" Type="http://schemas.openxmlformats.org/officeDocument/2006/relationships/tags" Target="../tags/tag26.xml"/><Relationship Id="rId30" Type="http://schemas.openxmlformats.org/officeDocument/2006/relationships/tags" Target="../tags/tag29.xml"/><Relationship Id="rId35" Type="http://schemas.openxmlformats.org/officeDocument/2006/relationships/tags" Target="../tags/tag34.xml"/><Relationship Id="rId43" Type="http://schemas.openxmlformats.org/officeDocument/2006/relationships/tags" Target="../tags/tag42.xml"/><Relationship Id="rId48" Type="http://schemas.openxmlformats.org/officeDocument/2006/relationships/tags" Target="../tags/tag47.xml"/><Relationship Id="rId8" Type="http://schemas.openxmlformats.org/officeDocument/2006/relationships/tags" Target="../tags/tag7.xml"/><Relationship Id="rId5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feld 4"/>
          <p:cNvSpPr txBox="1">
            <a:spLocks noChangeArrowheads="1"/>
          </p:cNvSpPr>
          <p:nvPr/>
        </p:nvSpPr>
        <p:spPr bwMode="auto">
          <a:xfrm>
            <a:off x="381000" y="3581400"/>
            <a:ext cx="838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800" b="1" dirty="0" smtClean="0">
                <a:latin typeface="Arial Bold"/>
                <a:ea typeface="Arial Bold"/>
                <a:cs typeface="Arial Bold"/>
              </a:rPr>
              <a:t>Security of Supply: Developing Oil and Gas Resources in the European Arctic</a:t>
            </a:r>
            <a:endParaRPr lang="de-DE" sz="2800" b="1" dirty="0">
              <a:latin typeface="Arial Bold"/>
              <a:ea typeface="Arial Bold"/>
              <a:cs typeface="Arial Bold"/>
            </a:endParaRPr>
          </a:p>
        </p:txBody>
      </p:sp>
      <p:sp>
        <p:nvSpPr>
          <p:cNvPr id="9219" name="Textfeld 5"/>
          <p:cNvSpPr txBox="1">
            <a:spLocks noChangeArrowheads="1"/>
          </p:cNvSpPr>
          <p:nvPr/>
        </p:nvSpPr>
        <p:spPr bwMode="auto">
          <a:xfrm>
            <a:off x="428596" y="4653136"/>
            <a:ext cx="838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Bo Diczfalusy</a:t>
            </a:r>
            <a:r>
              <a:rPr lang="de-DE" sz="1600" dirty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de-DE" sz="160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Director of Sustainable Energy Policy and Technology</a:t>
            </a:r>
          </a:p>
          <a:p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International Energy Agency</a:t>
            </a:r>
          </a:p>
          <a:p>
            <a:endParaRPr lang="de-DE" sz="1600" dirty="0" smtClean="0">
              <a:solidFill>
                <a:srgbClr val="000000"/>
              </a:solidFill>
              <a:latin typeface="Calibri" pitchFamily="34" charset="0"/>
            </a:endParaRPr>
          </a:p>
          <a:p>
            <a:r>
              <a:rPr lang="de-DE" sz="1600" b="1" dirty="0" smtClean="0">
                <a:solidFill>
                  <a:srgbClr val="000000"/>
                </a:solidFill>
                <a:latin typeface="Calibri" pitchFamily="34" charset="0"/>
              </a:rPr>
              <a:t>European Parliament</a:t>
            </a:r>
          </a:p>
          <a:p>
            <a:r>
              <a:rPr lang="de-DE" sz="1600" dirty="0" smtClean="0">
                <a:solidFill>
                  <a:srgbClr val="000000"/>
                </a:solidFill>
                <a:latin typeface="Calibri" pitchFamily="34" charset="0"/>
              </a:rPr>
              <a:t>Brussels, 6 March 2012</a:t>
            </a:r>
            <a:endParaRPr lang="de-DE" sz="16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2500728-994B-0541-9A41-76EC58C8F9C8}" type="slidenum">
              <a:rPr lang="en-US"/>
              <a:pPr/>
              <a:t>10</a:t>
            </a:fld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80528" y="21429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 Bold" pitchFamily="34" charset="0"/>
                <a:cs typeface="Arial Bold" pitchFamily="34" charset="0"/>
              </a:rPr>
              <a:t>Deepwater exploration and production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1142984"/>
            <a:ext cx="7580084" cy="5338997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4BACF47-53EE-D444-ADEE-9F0E772D4678}" type="slidenum">
              <a:rPr lang="en-US"/>
              <a:pPr/>
              <a:t>11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7572428" cy="503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61687" y="214290"/>
            <a:ext cx="6786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 Bold" pitchFamily="34" charset="0"/>
                <a:cs typeface="Arial Bold" pitchFamily="34" charset="0"/>
              </a:rPr>
              <a:t>Growth in subsea </a:t>
            </a:r>
            <a:r>
              <a:rPr lang="en-US" sz="2800" dirty="0" err="1">
                <a:latin typeface="Arial Bold" pitchFamily="34" charset="0"/>
                <a:cs typeface="Arial Bold" pitchFamily="34" charset="0"/>
              </a:rPr>
              <a:t>flowlines</a:t>
            </a:r>
            <a:endParaRPr lang="en-US" sz="2800" dirty="0">
              <a:latin typeface="Arial Bold" pitchFamily="34" charset="0"/>
              <a:cs typeface="Arial Bold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28498DD9-9C91-D548-83A0-E06BFE0CE44C}" type="slidenum">
              <a:rPr lang="en-US"/>
              <a:pPr/>
              <a:t>12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592935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169476"/>
            <a:ext cx="75243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Arial Bold" pitchFamily="34" charset="0"/>
                <a:cs typeface="Arial Bold" pitchFamily="34" charset="0"/>
              </a:rPr>
              <a:t>Technical challenges of </a:t>
            </a:r>
            <a:r>
              <a:rPr lang="en-US" sz="2800" dirty="0" smtClean="0">
                <a:latin typeface="Arial Bold" pitchFamily="34" charset="0"/>
                <a:cs typeface="Arial Bold" pitchFamily="34" charset="0"/>
              </a:rPr>
              <a:t>ice-prone regions</a:t>
            </a:r>
            <a:endParaRPr lang="en-US" sz="2800" dirty="0">
              <a:latin typeface="Arial Bold" pitchFamily="34" charset="0"/>
              <a:cs typeface="Arial Bold" pitchFamily="34" charset="0"/>
            </a:endParaRPr>
          </a:p>
        </p:txBody>
      </p:sp>
      <p:sp>
        <p:nvSpPr>
          <p:cNvPr id="6" name="Avrundet rektangel 5"/>
          <p:cNvSpPr/>
          <p:nvPr/>
        </p:nvSpPr>
        <p:spPr>
          <a:xfrm>
            <a:off x="6572264" y="2285992"/>
            <a:ext cx="2357422" cy="2643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Main  challenges:</a:t>
            </a:r>
          </a:p>
          <a:p>
            <a:pPr algn="ctr">
              <a:buFontTx/>
              <a:buChar char="-"/>
            </a:pPr>
            <a:r>
              <a:rPr lang="nb-NO" sz="2000" dirty="0" smtClean="0"/>
              <a:t> Avoid ice </a:t>
            </a:r>
            <a:br>
              <a:rPr lang="nb-NO" sz="2000" dirty="0" smtClean="0"/>
            </a:br>
            <a:r>
              <a:rPr lang="nb-NO" sz="2000" dirty="0" smtClean="0"/>
              <a:t>     - Manage ice</a:t>
            </a:r>
            <a:endParaRPr lang="nb-NO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BBE2FC2-2801-3C45-A92C-61B22FD0A026}" type="slidenum">
              <a:rPr lang="en-US"/>
              <a:pPr/>
              <a:t>13</a:t>
            </a:fld>
            <a:endParaRPr lang="en-US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214290"/>
            <a:ext cx="72866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 Bold" pitchFamily="34" charset="0"/>
                <a:cs typeface="Arial Bold" pitchFamily="34" charset="0"/>
              </a:rPr>
              <a:t>Protecting pristine Arctic environments</a:t>
            </a:r>
          </a:p>
        </p:txBody>
      </p:sp>
      <p:pic>
        <p:nvPicPr>
          <p:cNvPr id="4" name="Picture 3" descr="Arctic ima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1214422"/>
            <a:ext cx="7535654" cy="517161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FBFA118-AC64-2444-80D3-896F727D6B1D}" type="slidenum">
              <a:rPr lang="en-US"/>
              <a:pPr/>
              <a:t>14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3929090" cy="31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400162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144016" y="26621"/>
            <a:ext cx="76683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 Bold" pitchFamily="34" charset="0"/>
                <a:cs typeface="Arial Bold" pitchFamily="34" charset="0"/>
              </a:rPr>
              <a:t>Alpine </a:t>
            </a:r>
            <a:r>
              <a:rPr lang="en-US" sz="2800" dirty="0" smtClean="0">
                <a:latin typeface="Arial Bold" pitchFamily="34" charset="0"/>
                <a:cs typeface="Arial Bold" pitchFamily="34" charset="0"/>
              </a:rPr>
              <a:t>(exploration site) in </a:t>
            </a:r>
            <a:r>
              <a:rPr lang="en-US" sz="2800" dirty="0" smtClean="0">
                <a:latin typeface="Arial Bold" pitchFamily="34" charset="0"/>
                <a:cs typeface="Arial Bold" pitchFamily="34" charset="0"/>
              </a:rPr>
              <a:t>winter </a:t>
            </a:r>
            <a:r>
              <a:rPr lang="en-US" sz="2800" dirty="0">
                <a:latin typeface="Arial Bold" pitchFamily="34" charset="0"/>
                <a:cs typeface="Arial Bold" pitchFamily="34" charset="0"/>
              </a:rPr>
              <a:t>and summer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5857892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/>
            <a:r>
              <a:rPr lang="en-US" sz="2000" dirty="0" smtClean="0">
                <a:solidFill>
                  <a:srgbClr val="C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Near-zero discharge facility - designed to </a:t>
            </a:r>
            <a:r>
              <a:rPr lang="en-US" sz="2000" dirty="0" err="1" smtClean="0">
                <a:solidFill>
                  <a:srgbClr val="C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minimise</a:t>
            </a:r>
            <a:r>
              <a:rPr lang="en-US" sz="2000" dirty="0" smtClean="0">
                <a:solidFill>
                  <a:srgbClr val="C00000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 the environmental footprint</a:t>
            </a:r>
            <a:endParaRPr lang="en-GB" sz="2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>
            <a:spLocks noGrp="1"/>
          </p:cNvSpPr>
          <p:nvPr>
            <p:ph type="title"/>
          </p:nvPr>
        </p:nvSpPr>
        <p:spPr>
          <a:xfrm>
            <a:off x="0" y="-24"/>
            <a:ext cx="7000892" cy="928694"/>
          </a:xfrm>
        </p:spPr>
        <p:txBody>
          <a:bodyPr/>
          <a:lstStyle/>
          <a:p>
            <a:r>
              <a:rPr lang="nb-NO" dirty="0" smtClean="0"/>
              <a:t>Tomorrow’s zero footprint oil and gas field developments</a:t>
            </a:r>
            <a:endParaRPr lang="nb-NO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428736"/>
            <a:ext cx="8665948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/>
          <p:cNvSpPr txBox="1">
            <a:spLocks/>
          </p:cNvSpPr>
          <p:nvPr/>
        </p:nvSpPr>
        <p:spPr bwMode="auto">
          <a:xfrm>
            <a:off x="91958" y="214290"/>
            <a:ext cx="707233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old"/>
                <a:ea typeface="+mj-ea"/>
                <a:cs typeface="+mj-cs"/>
              </a:rPr>
              <a:t>Conclusions</a:t>
            </a:r>
            <a:endParaRPr kumimoji="0" lang="nb-NO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Bold"/>
              <a:ea typeface="+mj-ea"/>
              <a:cs typeface="+mj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28596" y="1124744"/>
            <a:ext cx="8175852" cy="568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Helvetica" pitchFamily="-107" charset="0"/>
              </a:rPr>
              <a:t>The projected demand for gas is higher in 2035 than </a:t>
            </a:r>
            <a:r>
              <a:rPr lang="en-US" sz="2400" smtClean="0">
                <a:solidFill>
                  <a:srgbClr val="002060"/>
                </a:solidFill>
                <a:latin typeface="Helvetica" pitchFamily="-107" charset="0"/>
              </a:rPr>
              <a:t>in 2009 </a:t>
            </a:r>
            <a:r>
              <a:rPr lang="en-US" sz="2400" dirty="0" smtClean="0">
                <a:solidFill>
                  <a:srgbClr val="002060"/>
                </a:solidFill>
                <a:latin typeface="Helvetica" pitchFamily="-107" charset="0"/>
              </a:rPr>
              <a:t>for all scenarios. For oil, it falls a little (-8%) in the 450 Scenario</a:t>
            </a:r>
            <a:endParaRPr lang="en-US" sz="2400" dirty="0">
              <a:solidFill>
                <a:srgbClr val="002060"/>
              </a:solidFill>
              <a:latin typeface="Helvetica" pitchFamily="-107" charset="0"/>
            </a:endParaRPr>
          </a:p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Helvetica" pitchFamily="-107" charset="0"/>
              </a:rPr>
              <a:t>The share of gas in 2035, compared with that in 2009, increases by 1-2% and remains fairly consistent across all scenarios.</a:t>
            </a:r>
          </a:p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Helvetica" pitchFamily="-107" charset="0"/>
              </a:rPr>
              <a:t>Oil and gas resources exist, but they need to be converted into recoverable reserves </a:t>
            </a:r>
            <a:endParaRPr lang="en-US" sz="2400" dirty="0">
              <a:solidFill>
                <a:srgbClr val="002060"/>
              </a:solidFill>
              <a:latin typeface="Helvetica" pitchFamily="-107" charset="0"/>
            </a:endParaRPr>
          </a:p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Helvetica" pitchFamily="-107" charset="0"/>
              </a:rPr>
              <a:t>Advances in technology are essential</a:t>
            </a:r>
            <a:endParaRPr lang="en-US" sz="2400" dirty="0">
              <a:solidFill>
                <a:srgbClr val="002060"/>
              </a:solidFill>
              <a:latin typeface="Helvetica" pitchFamily="-107" charset="0"/>
            </a:endParaRPr>
          </a:p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400" dirty="0" smtClean="0">
                <a:solidFill>
                  <a:srgbClr val="002060"/>
                </a:solidFill>
                <a:latin typeface="Helvetica" pitchFamily="-107" charset="0"/>
              </a:rPr>
              <a:t>Accessing Arctic reserves presents technological and environmental challenges.</a:t>
            </a:r>
            <a:endParaRPr lang="en-US" sz="2400" dirty="0">
              <a:solidFill>
                <a:srgbClr val="002060"/>
              </a:solidFill>
              <a:latin typeface="Helvetica" pitchFamily="-107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ctrTitle"/>
          </p:nvPr>
        </p:nvSpPr>
        <p:spPr>
          <a:xfrm>
            <a:off x="714375" y="4143375"/>
            <a:ext cx="7772400" cy="1714500"/>
          </a:xfrm>
        </p:spPr>
        <p:txBody>
          <a:bodyPr/>
          <a:lstStyle/>
          <a:p>
            <a:r>
              <a:rPr lang="en-US" dirty="0" smtClean="0">
                <a:latin typeface="Arial Bold"/>
              </a:rPr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bo.diczfalusy@iea.org</a:t>
            </a:r>
            <a:endParaRPr lang="en-GB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15206" cy="928670"/>
          </a:xfrm>
        </p:spPr>
        <p:txBody>
          <a:bodyPr lIns="216000"/>
          <a:lstStyle/>
          <a:p>
            <a:pPr>
              <a:lnSpc>
                <a:spcPts val="3500"/>
              </a:lnSpc>
              <a:defRPr/>
            </a:pPr>
            <a:r>
              <a:rPr lang="en-US" dirty="0" smtClean="0"/>
              <a:t>Policies could radically alter the long-term energy outlook</a:t>
            </a:r>
            <a:endParaRPr lang="en-NZ" sz="2400" dirty="0" smtClean="0"/>
          </a:p>
        </p:txBody>
      </p:sp>
      <p:sp>
        <p:nvSpPr>
          <p:cNvPr id="1331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8596" y="6093296"/>
            <a:ext cx="8429652" cy="35719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000" dirty="0" smtClean="0">
                <a:solidFill>
                  <a:srgbClr val="C00000"/>
                </a:solidFill>
                <a:latin typeface="Calibri" charset="0"/>
              </a:rPr>
              <a:t>In the New Policies Scenario, demand increases by 40% between 2009 &amp; 2035 </a:t>
            </a:r>
            <a:endParaRPr lang="en-US" sz="2000" dirty="0" smtClean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214414" y="1071546"/>
            <a:ext cx="6715140" cy="928670"/>
          </a:xfrm>
        </p:spPr>
        <p:txBody>
          <a:bodyPr anchor="ctr"/>
          <a:lstStyle/>
          <a:p>
            <a:pPr eaLnBrk="1" hangingPunct="1">
              <a:buNone/>
            </a:pPr>
            <a:r>
              <a:rPr lang="en-GB" sz="2400" dirty="0" smtClean="0">
                <a:latin typeface="Calibri" charset="0"/>
              </a:rPr>
              <a:t>World primary energy demand by scenario </a:t>
            </a:r>
            <a:endParaRPr lang="en-NZ" sz="2400" dirty="0" smtClean="0">
              <a:latin typeface="Calibri" charset="0"/>
            </a:endParaRPr>
          </a:p>
        </p:txBody>
      </p:sp>
      <p:grpSp>
        <p:nvGrpSpPr>
          <p:cNvPr id="3" name="Group 59"/>
          <p:cNvGrpSpPr>
            <a:grpSpLocks/>
          </p:cNvGrpSpPr>
          <p:nvPr/>
        </p:nvGrpSpPr>
        <p:grpSpPr bwMode="auto">
          <a:xfrm>
            <a:off x="785786" y="2000241"/>
            <a:ext cx="7358114" cy="3857652"/>
            <a:chOff x="1162050" y="2314575"/>
            <a:chExt cx="6759575" cy="2989263"/>
          </a:xfrm>
        </p:grpSpPr>
        <p:grpSp>
          <p:nvGrpSpPr>
            <p:cNvPr id="4" name="Group 142"/>
            <p:cNvGrpSpPr>
              <a:grpSpLocks/>
            </p:cNvGrpSpPr>
            <p:nvPr/>
          </p:nvGrpSpPr>
          <p:grpSpPr bwMode="auto">
            <a:xfrm>
              <a:off x="1162050" y="2314575"/>
              <a:ext cx="5041900" cy="2989263"/>
              <a:chOff x="961944" y="2458053"/>
              <a:chExt cx="5041405" cy="2989422"/>
            </a:xfrm>
          </p:grpSpPr>
          <p:sp>
            <p:nvSpPr>
              <p:cNvPr id="13325" name="Line 67"/>
              <p:cNvSpPr>
                <a:spLocks noChangeShapeType="1"/>
              </p:cNvSpPr>
              <p:nvPr/>
            </p:nvSpPr>
            <p:spPr bwMode="auto">
              <a:xfrm>
                <a:off x="1915633" y="4713574"/>
                <a:ext cx="3825240" cy="2540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6" name="Line 68"/>
              <p:cNvSpPr>
                <a:spLocks noChangeShapeType="1"/>
              </p:cNvSpPr>
              <p:nvPr/>
            </p:nvSpPr>
            <p:spPr bwMode="auto">
              <a:xfrm>
                <a:off x="1915633" y="4363054"/>
                <a:ext cx="3825240" cy="2540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7" name="Line 69"/>
              <p:cNvSpPr>
                <a:spLocks noChangeShapeType="1"/>
              </p:cNvSpPr>
              <p:nvPr/>
            </p:nvSpPr>
            <p:spPr bwMode="auto">
              <a:xfrm>
                <a:off x="1915633" y="4012534"/>
                <a:ext cx="3825240" cy="2540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8" name="Line 70"/>
              <p:cNvSpPr>
                <a:spLocks noChangeShapeType="1"/>
              </p:cNvSpPr>
              <p:nvPr/>
            </p:nvSpPr>
            <p:spPr bwMode="auto">
              <a:xfrm>
                <a:off x="1915633" y="3646773"/>
                <a:ext cx="3825240" cy="2540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29" name="Line 71"/>
              <p:cNvSpPr>
                <a:spLocks noChangeShapeType="1"/>
              </p:cNvSpPr>
              <p:nvPr/>
            </p:nvSpPr>
            <p:spPr bwMode="auto">
              <a:xfrm>
                <a:off x="1915633" y="3296253"/>
                <a:ext cx="3825240" cy="2540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0" name="Line 72"/>
              <p:cNvSpPr>
                <a:spLocks noChangeShapeType="1"/>
              </p:cNvSpPr>
              <p:nvPr/>
            </p:nvSpPr>
            <p:spPr bwMode="auto">
              <a:xfrm>
                <a:off x="1915633" y="2945733"/>
                <a:ext cx="3825240" cy="2540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1" name="Line 73"/>
              <p:cNvSpPr>
                <a:spLocks noChangeShapeType="1"/>
              </p:cNvSpPr>
              <p:nvPr/>
            </p:nvSpPr>
            <p:spPr bwMode="auto">
              <a:xfrm>
                <a:off x="1915633" y="2595213"/>
                <a:ext cx="3825240" cy="2540"/>
              </a:xfrm>
              <a:prstGeom prst="line">
                <a:avLst/>
              </a:prstGeom>
              <a:noFill/>
              <a:ln w="0">
                <a:solidFill>
                  <a:srgbClr val="C0C0C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2" name="Line 74"/>
              <p:cNvSpPr>
                <a:spLocks noChangeShapeType="1"/>
              </p:cNvSpPr>
              <p:nvPr/>
            </p:nvSpPr>
            <p:spPr bwMode="auto">
              <a:xfrm>
                <a:off x="1915633" y="2595212"/>
                <a:ext cx="0" cy="253080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3" name="Line 75"/>
              <p:cNvSpPr>
                <a:spLocks noChangeShapeType="1"/>
              </p:cNvSpPr>
              <p:nvPr/>
            </p:nvSpPr>
            <p:spPr bwMode="auto">
              <a:xfrm>
                <a:off x="1854673" y="5064094"/>
                <a:ext cx="609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4" name="Line 76"/>
              <p:cNvSpPr>
                <a:spLocks noChangeShapeType="1"/>
              </p:cNvSpPr>
              <p:nvPr/>
            </p:nvSpPr>
            <p:spPr bwMode="auto">
              <a:xfrm>
                <a:off x="1854673" y="4713574"/>
                <a:ext cx="609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5" name="Line 77"/>
              <p:cNvSpPr>
                <a:spLocks noChangeShapeType="1"/>
              </p:cNvSpPr>
              <p:nvPr/>
            </p:nvSpPr>
            <p:spPr bwMode="auto">
              <a:xfrm>
                <a:off x="1854673" y="4363054"/>
                <a:ext cx="609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6" name="Line 78"/>
              <p:cNvSpPr>
                <a:spLocks noChangeShapeType="1"/>
              </p:cNvSpPr>
              <p:nvPr/>
            </p:nvSpPr>
            <p:spPr bwMode="auto">
              <a:xfrm>
                <a:off x="1854673" y="4012534"/>
                <a:ext cx="609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7" name="Line 79"/>
              <p:cNvSpPr>
                <a:spLocks noChangeShapeType="1"/>
              </p:cNvSpPr>
              <p:nvPr/>
            </p:nvSpPr>
            <p:spPr bwMode="auto">
              <a:xfrm>
                <a:off x="1854673" y="3646773"/>
                <a:ext cx="609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8" name="Line 80"/>
              <p:cNvSpPr>
                <a:spLocks noChangeShapeType="1"/>
              </p:cNvSpPr>
              <p:nvPr/>
            </p:nvSpPr>
            <p:spPr bwMode="auto">
              <a:xfrm>
                <a:off x="1854673" y="3296253"/>
                <a:ext cx="609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39" name="Line 81"/>
              <p:cNvSpPr>
                <a:spLocks noChangeShapeType="1"/>
              </p:cNvSpPr>
              <p:nvPr/>
            </p:nvSpPr>
            <p:spPr bwMode="auto">
              <a:xfrm>
                <a:off x="1854673" y="2945733"/>
                <a:ext cx="609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0" name="Line 82"/>
              <p:cNvSpPr>
                <a:spLocks noChangeShapeType="1"/>
              </p:cNvSpPr>
              <p:nvPr/>
            </p:nvSpPr>
            <p:spPr bwMode="auto">
              <a:xfrm>
                <a:off x="1854673" y="2595213"/>
                <a:ext cx="6096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1" name="Line 83"/>
              <p:cNvSpPr>
                <a:spLocks noChangeShapeType="1"/>
              </p:cNvSpPr>
              <p:nvPr/>
            </p:nvSpPr>
            <p:spPr bwMode="auto">
              <a:xfrm>
                <a:off x="1915633" y="5064094"/>
                <a:ext cx="382524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2" name="Line 85"/>
              <p:cNvSpPr>
                <a:spLocks noChangeShapeType="1"/>
              </p:cNvSpPr>
              <p:nvPr/>
            </p:nvSpPr>
            <p:spPr bwMode="auto">
              <a:xfrm flipV="1">
                <a:off x="2266153" y="5064094"/>
                <a:ext cx="0" cy="609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3" name="Line 86"/>
              <p:cNvSpPr>
                <a:spLocks noChangeShapeType="1"/>
              </p:cNvSpPr>
              <p:nvPr/>
            </p:nvSpPr>
            <p:spPr bwMode="auto">
              <a:xfrm flipV="1">
                <a:off x="2616673" y="5064094"/>
                <a:ext cx="0" cy="609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4" name="Line 87"/>
              <p:cNvSpPr>
                <a:spLocks noChangeShapeType="1"/>
              </p:cNvSpPr>
              <p:nvPr/>
            </p:nvSpPr>
            <p:spPr bwMode="auto">
              <a:xfrm flipV="1">
                <a:off x="2951953" y="5064094"/>
                <a:ext cx="0" cy="609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5" name="Line 88"/>
              <p:cNvSpPr>
                <a:spLocks noChangeShapeType="1"/>
              </p:cNvSpPr>
              <p:nvPr/>
            </p:nvSpPr>
            <p:spPr bwMode="auto">
              <a:xfrm flipV="1">
                <a:off x="3302473" y="5064094"/>
                <a:ext cx="0" cy="609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6" name="Line 89"/>
              <p:cNvSpPr>
                <a:spLocks noChangeShapeType="1"/>
              </p:cNvSpPr>
              <p:nvPr/>
            </p:nvSpPr>
            <p:spPr bwMode="auto">
              <a:xfrm flipV="1">
                <a:off x="3652993" y="5064094"/>
                <a:ext cx="0" cy="609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7" name="Line 90"/>
              <p:cNvSpPr>
                <a:spLocks noChangeShapeType="1"/>
              </p:cNvSpPr>
              <p:nvPr/>
            </p:nvSpPr>
            <p:spPr bwMode="auto">
              <a:xfrm flipV="1">
                <a:off x="4003513" y="5064094"/>
                <a:ext cx="0" cy="609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8" name="Line 91"/>
              <p:cNvSpPr>
                <a:spLocks noChangeShapeType="1"/>
              </p:cNvSpPr>
              <p:nvPr/>
            </p:nvSpPr>
            <p:spPr bwMode="auto">
              <a:xfrm flipV="1">
                <a:off x="4354033" y="5064094"/>
                <a:ext cx="0" cy="609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49" name="Line 92"/>
              <p:cNvSpPr>
                <a:spLocks noChangeShapeType="1"/>
              </p:cNvSpPr>
              <p:nvPr/>
            </p:nvSpPr>
            <p:spPr bwMode="auto">
              <a:xfrm flipV="1">
                <a:off x="4704553" y="5064094"/>
                <a:ext cx="0" cy="609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0" name="Line 93"/>
              <p:cNvSpPr>
                <a:spLocks noChangeShapeType="1"/>
              </p:cNvSpPr>
              <p:nvPr/>
            </p:nvSpPr>
            <p:spPr bwMode="auto">
              <a:xfrm flipV="1">
                <a:off x="5039833" y="5064094"/>
                <a:ext cx="0" cy="609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1" name="Line 94"/>
              <p:cNvSpPr>
                <a:spLocks noChangeShapeType="1"/>
              </p:cNvSpPr>
              <p:nvPr/>
            </p:nvSpPr>
            <p:spPr bwMode="auto">
              <a:xfrm flipV="1">
                <a:off x="5390353" y="5064094"/>
                <a:ext cx="0" cy="609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2" name="Line 95"/>
              <p:cNvSpPr>
                <a:spLocks noChangeShapeType="1"/>
              </p:cNvSpPr>
              <p:nvPr/>
            </p:nvSpPr>
            <p:spPr bwMode="auto">
              <a:xfrm flipV="1">
                <a:off x="5740873" y="5064094"/>
                <a:ext cx="0" cy="609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353" name="Freeform 96"/>
              <p:cNvSpPr>
                <a:spLocks/>
              </p:cNvSpPr>
              <p:nvPr/>
            </p:nvSpPr>
            <p:spPr bwMode="auto">
              <a:xfrm>
                <a:off x="3927313" y="2900013"/>
                <a:ext cx="1813560" cy="1082040"/>
              </a:xfrm>
              <a:custGeom>
                <a:avLst/>
                <a:gdLst>
                  <a:gd name="T0" fmla="*/ 0 w 119"/>
                  <a:gd name="T1" fmla="*/ 2147483647 h 71"/>
                  <a:gd name="T2" fmla="*/ 2147483647 w 119"/>
                  <a:gd name="T3" fmla="*/ 2147483647 h 71"/>
                  <a:gd name="T4" fmla="*/ 2147483647 w 119"/>
                  <a:gd name="T5" fmla="*/ 2147483647 h 71"/>
                  <a:gd name="T6" fmla="*/ 2147483647 w 119"/>
                  <a:gd name="T7" fmla="*/ 2147483647 h 71"/>
                  <a:gd name="T8" fmla="*/ 2147483647 w 119"/>
                  <a:gd name="T9" fmla="*/ 2147483647 h 71"/>
                  <a:gd name="T10" fmla="*/ 2147483647 w 119"/>
                  <a:gd name="T11" fmla="*/ 2147483647 h 71"/>
                  <a:gd name="T12" fmla="*/ 2147483647 w 119"/>
                  <a:gd name="T13" fmla="*/ 2147483647 h 71"/>
                  <a:gd name="T14" fmla="*/ 2147483647 w 119"/>
                  <a:gd name="T15" fmla="*/ 2147483647 h 71"/>
                  <a:gd name="T16" fmla="*/ 2147483647 w 119"/>
                  <a:gd name="T17" fmla="*/ 2147483647 h 71"/>
                  <a:gd name="T18" fmla="*/ 2147483647 w 119"/>
                  <a:gd name="T19" fmla="*/ 2147483647 h 71"/>
                  <a:gd name="T20" fmla="*/ 2147483647 w 119"/>
                  <a:gd name="T21" fmla="*/ 2147483647 h 71"/>
                  <a:gd name="T22" fmla="*/ 2147483647 w 119"/>
                  <a:gd name="T23" fmla="*/ 2147483647 h 71"/>
                  <a:gd name="T24" fmla="*/ 2147483647 w 119"/>
                  <a:gd name="T25" fmla="*/ 2147483647 h 71"/>
                  <a:gd name="T26" fmla="*/ 2147483647 w 119"/>
                  <a:gd name="T27" fmla="*/ 2147483647 h 71"/>
                  <a:gd name="T28" fmla="*/ 2147483647 w 119"/>
                  <a:gd name="T29" fmla="*/ 2147483647 h 71"/>
                  <a:gd name="T30" fmla="*/ 2147483647 w 119"/>
                  <a:gd name="T31" fmla="*/ 2147483647 h 71"/>
                  <a:gd name="T32" fmla="*/ 2147483647 w 119"/>
                  <a:gd name="T33" fmla="*/ 2147483647 h 71"/>
                  <a:gd name="T34" fmla="*/ 2147483647 w 119"/>
                  <a:gd name="T35" fmla="*/ 2147483647 h 71"/>
                  <a:gd name="T36" fmla="*/ 2147483647 w 119"/>
                  <a:gd name="T37" fmla="*/ 2147483647 h 71"/>
                  <a:gd name="T38" fmla="*/ 2147483647 w 119"/>
                  <a:gd name="T39" fmla="*/ 2147483647 h 71"/>
                  <a:gd name="T40" fmla="*/ 2147483647 w 119"/>
                  <a:gd name="T41" fmla="*/ 2147483647 h 71"/>
                  <a:gd name="T42" fmla="*/ 2147483647 w 119"/>
                  <a:gd name="T43" fmla="*/ 2147483647 h 71"/>
                  <a:gd name="T44" fmla="*/ 2147483647 w 119"/>
                  <a:gd name="T45" fmla="*/ 2147483647 h 71"/>
                  <a:gd name="T46" fmla="*/ 2147483647 w 119"/>
                  <a:gd name="T47" fmla="*/ 2147483647 h 71"/>
                  <a:gd name="T48" fmla="*/ 2147483647 w 119"/>
                  <a:gd name="T49" fmla="*/ 2147483647 h 71"/>
                  <a:gd name="T50" fmla="*/ 2147483647 w 119"/>
                  <a:gd name="T51" fmla="*/ 2147483647 h 71"/>
                  <a:gd name="T52" fmla="*/ 2147483647 w 119"/>
                  <a:gd name="T53" fmla="*/ 0 h 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9"/>
                  <a:gd name="T82" fmla="*/ 0 h 71"/>
                  <a:gd name="T83" fmla="*/ 119 w 119"/>
                  <a:gd name="T84" fmla="*/ 71 h 7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9" h="71">
                    <a:moveTo>
                      <a:pt x="0" y="71"/>
                    </a:moveTo>
                    <a:lnTo>
                      <a:pt x="5" y="64"/>
                    </a:lnTo>
                    <a:lnTo>
                      <a:pt x="9" y="62"/>
                    </a:lnTo>
                    <a:lnTo>
                      <a:pt x="14" y="58"/>
                    </a:lnTo>
                    <a:lnTo>
                      <a:pt x="19" y="55"/>
                    </a:lnTo>
                    <a:lnTo>
                      <a:pt x="23" y="52"/>
                    </a:lnTo>
                    <a:lnTo>
                      <a:pt x="28" y="49"/>
                    </a:lnTo>
                    <a:lnTo>
                      <a:pt x="32" y="47"/>
                    </a:lnTo>
                    <a:lnTo>
                      <a:pt x="37" y="44"/>
                    </a:lnTo>
                    <a:lnTo>
                      <a:pt x="41" y="41"/>
                    </a:lnTo>
                    <a:lnTo>
                      <a:pt x="46" y="39"/>
                    </a:lnTo>
                    <a:lnTo>
                      <a:pt x="51" y="36"/>
                    </a:lnTo>
                    <a:lnTo>
                      <a:pt x="55" y="34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9" y="27"/>
                    </a:lnTo>
                    <a:lnTo>
                      <a:pt x="73" y="25"/>
                    </a:lnTo>
                    <a:lnTo>
                      <a:pt x="78" y="23"/>
                    </a:lnTo>
                    <a:lnTo>
                      <a:pt x="82" y="20"/>
                    </a:lnTo>
                    <a:lnTo>
                      <a:pt x="87" y="18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101" y="10"/>
                    </a:lnTo>
                    <a:lnTo>
                      <a:pt x="105" y="8"/>
                    </a:lnTo>
                    <a:lnTo>
                      <a:pt x="110" y="5"/>
                    </a:lnTo>
                    <a:lnTo>
                      <a:pt x="114" y="2"/>
                    </a:lnTo>
                    <a:lnTo>
                      <a:pt x="119" y="0"/>
                    </a:ln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4" name="Freeform 98"/>
              <p:cNvSpPr>
                <a:spLocks/>
              </p:cNvSpPr>
              <p:nvPr/>
            </p:nvSpPr>
            <p:spPr bwMode="auto">
              <a:xfrm>
                <a:off x="3927313" y="3494373"/>
                <a:ext cx="1813560" cy="487680"/>
              </a:xfrm>
              <a:custGeom>
                <a:avLst/>
                <a:gdLst>
                  <a:gd name="T0" fmla="*/ 0 w 119"/>
                  <a:gd name="T1" fmla="*/ 2147483647 h 32"/>
                  <a:gd name="T2" fmla="*/ 2147483647 w 119"/>
                  <a:gd name="T3" fmla="*/ 2147483647 h 32"/>
                  <a:gd name="T4" fmla="*/ 2147483647 w 119"/>
                  <a:gd name="T5" fmla="*/ 2147483647 h 32"/>
                  <a:gd name="T6" fmla="*/ 2147483647 w 119"/>
                  <a:gd name="T7" fmla="*/ 2147483647 h 32"/>
                  <a:gd name="T8" fmla="*/ 2147483647 w 119"/>
                  <a:gd name="T9" fmla="*/ 2147483647 h 32"/>
                  <a:gd name="T10" fmla="*/ 2147483647 w 119"/>
                  <a:gd name="T11" fmla="*/ 2147483647 h 32"/>
                  <a:gd name="T12" fmla="*/ 2147483647 w 119"/>
                  <a:gd name="T13" fmla="*/ 2147483647 h 32"/>
                  <a:gd name="T14" fmla="*/ 2147483647 w 119"/>
                  <a:gd name="T15" fmla="*/ 2147483647 h 32"/>
                  <a:gd name="T16" fmla="*/ 2147483647 w 119"/>
                  <a:gd name="T17" fmla="*/ 2147483647 h 32"/>
                  <a:gd name="T18" fmla="*/ 2147483647 w 119"/>
                  <a:gd name="T19" fmla="*/ 2147483647 h 32"/>
                  <a:gd name="T20" fmla="*/ 2147483647 w 119"/>
                  <a:gd name="T21" fmla="*/ 2147483647 h 32"/>
                  <a:gd name="T22" fmla="*/ 2147483647 w 119"/>
                  <a:gd name="T23" fmla="*/ 2147483647 h 32"/>
                  <a:gd name="T24" fmla="*/ 2147483647 w 119"/>
                  <a:gd name="T25" fmla="*/ 2147483647 h 32"/>
                  <a:gd name="T26" fmla="*/ 2147483647 w 119"/>
                  <a:gd name="T27" fmla="*/ 2147483647 h 32"/>
                  <a:gd name="T28" fmla="*/ 2147483647 w 119"/>
                  <a:gd name="T29" fmla="*/ 2147483647 h 32"/>
                  <a:gd name="T30" fmla="*/ 2147483647 w 119"/>
                  <a:gd name="T31" fmla="*/ 2147483647 h 32"/>
                  <a:gd name="T32" fmla="*/ 2147483647 w 119"/>
                  <a:gd name="T33" fmla="*/ 2147483647 h 32"/>
                  <a:gd name="T34" fmla="*/ 2147483647 w 119"/>
                  <a:gd name="T35" fmla="*/ 2147483647 h 32"/>
                  <a:gd name="T36" fmla="*/ 2147483647 w 119"/>
                  <a:gd name="T37" fmla="*/ 2147483647 h 32"/>
                  <a:gd name="T38" fmla="*/ 2147483647 w 119"/>
                  <a:gd name="T39" fmla="*/ 2147483647 h 32"/>
                  <a:gd name="T40" fmla="*/ 2147483647 w 119"/>
                  <a:gd name="T41" fmla="*/ 2147483647 h 32"/>
                  <a:gd name="T42" fmla="*/ 2147483647 w 119"/>
                  <a:gd name="T43" fmla="*/ 2147483647 h 32"/>
                  <a:gd name="T44" fmla="*/ 2147483647 w 119"/>
                  <a:gd name="T45" fmla="*/ 2147483647 h 32"/>
                  <a:gd name="T46" fmla="*/ 2147483647 w 119"/>
                  <a:gd name="T47" fmla="*/ 2147483647 h 32"/>
                  <a:gd name="T48" fmla="*/ 2147483647 w 119"/>
                  <a:gd name="T49" fmla="*/ 2147483647 h 32"/>
                  <a:gd name="T50" fmla="*/ 2147483647 w 119"/>
                  <a:gd name="T51" fmla="*/ 2147483647 h 32"/>
                  <a:gd name="T52" fmla="*/ 2147483647 w 119"/>
                  <a:gd name="T53" fmla="*/ 0 h 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19"/>
                  <a:gd name="T82" fmla="*/ 0 h 32"/>
                  <a:gd name="T83" fmla="*/ 119 w 119"/>
                  <a:gd name="T84" fmla="*/ 32 h 3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19" h="32">
                    <a:moveTo>
                      <a:pt x="0" y="32"/>
                    </a:moveTo>
                    <a:lnTo>
                      <a:pt x="5" y="25"/>
                    </a:lnTo>
                    <a:lnTo>
                      <a:pt x="9" y="23"/>
                    </a:lnTo>
                    <a:lnTo>
                      <a:pt x="14" y="20"/>
                    </a:lnTo>
                    <a:lnTo>
                      <a:pt x="19" y="18"/>
                    </a:lnTo>
                    <a:lnTo>
                      <a:pt x="23" y="15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37" y="11"/>
                    </a:lnTo>
                    <a:lnTo>
                      <a:pt x="41" y="10"/>
                    </a:lnTo>
                    <a:lnTo>
                      <a:pt x="46" y="9"/>
                    </a:lnTo>
                    <a:lnTo>
                      <a:pt x="51" y="8"/>
                    </a:lnTo>
                    <a:lnTo>
                      <a:pt x="55" y="8"/>
                    </a:lnTo>
                    <a:lnTo>
                      <a:pt x="60" y="7"/>
                    </a:lnTo>
                    <a:lnTo>
                      <a:pt x="64" y="7"/>
                    </a:lnTo>
                    <a:lnTo>
                      <a:pt x="69" y="7"/>
                    </a:lnTo>
                    <a:lnTo>
                      <a:pt x="73" y="6"/>
                    </a:lnTo>
                    <a:lnTo>
                      <a:pt x="78" y="6"/>
                    </a:lnTo>
                    <a:lnTo>
                      <a:pt x="82" y="6"/>
                    </a:lnTo>
                    <a:lnTo>
                      <a:pt x="87" y="5"/>
                    </a:lnTo>
                    <a:lnTo>
                      <a:pt x="92" y="5"/>
                    </a:lnTo>
                    <a:lnTo>
                      <a:pt x="96" y="4"/>
                    </a:lnTo>
                    <a:lnTo>
                      <a:pt x="101" y="3"/>
                    </a:lnTo>
                    <a:lnTo>
                      <a:pt x="105" y="3"/>
                    </a:lnTo>
                    <a:lnTo>
                      <a:pt x="110" y="2"/>
                    </a:lnTo>
                    <a:lnTo>
                      <a:pt x="114" y="1"/>
                    </a:lnTo>
                    <a:lnTo>
                      <a:pt x="119" y="0"/>
                    </a:lnTo>
                  </a:path>
                </a:pathLst>
              </a:cu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5" name="Freeform 99"/>
              <p:cNvSpPr>
                <a:spLocks/>
              </p:cNvSpPr>
              <p:nvPr/>
            </p:nvSpPr>
            <p:spPr bwMode="auto">
              <a:xfrm>
                <a:off x="1915633" y="3951574"/>
                <a:ext cx="1950720" cy="899160"/>
              </a:xfrm>
              <a:custGeom>
                <a:avLst/>
                <a:gdLst>
                  <a:gd name="T0" fmla="*/ 0 w 128"/>
                  <a:gd name="T1" fmla="*/ 2147483647 h 59"/>
                  <a:gd name="T2" fmla="*/ 2147483647 w 128"/>
                  <a:gd name="T3" fmla="*/ 2147483647 h 59"/>
                  <a:gd name="T4" fmla="*/ 2147483647 w 128"/>
                  <a:gd name="T5" fmla="*/ 2147483647 h 59"/>
                  <a:gd name="T6" fmla="*/ 2147483647 w 128"/>
                  <a:gd name="T7" fmla="*/ 2147483647 h 59"/>
                  <a:gd name="T8" fmla="*/ 2147483647 w 128"/>
                  <a:gd name="T9" fmla="*/ 2147483647 h 59"/>
                  <a:gd name="T10" fmla="*/ 2147483647 w 128"/>
                  <a:gd name="T11" fmla="*/ 2147483647 h 59"/>
                  <a:gd name="T12" fmla="*/ 2147483647 w 128"/>
                  <a:gd name="T13" fmla="*/ 2147483647 h 59"/>
                  <a:gd name="T14" fmla="*/ 2147483647 w 128"/>
                  <a:gd name="T15" fmla="*/ 2147483647 h 59"/>
                  <a:gd name="T16" fmla="*/ 2147483647 w 128"/>
                  <a:gd name="T17" fmla="*/ 2147483647 h 59"/>
                  <a:gd name="T18" fmla="*/ 2147483647 w 128"/>
                  <a:gd name="T19" fmla="*/ 2147483647 h 59"/>
                  <a:gd name="T20" fmla="*/ 2147483647 w 128"/>
                  <a:gd name="T21" fmla="*/ 2147483647 h 59"/>
                  <a:gd name="T22" fmla="*/ 2147483647 w 128"/>
                  <a:gd name="T23" fmla="*/ 2147483647 h 59"/>
                  <a:gd name="T24" fmla="*/ 2147483647 w 128"/>
                  <a:gd name="T25" fmla="*/ 2147483647 h 59"/>
                  <a:gd name="T26" fmla="*/ 2147483647 w 128"/>
                  <a:gd name="T27" fmla="*/ 2147483647 h 59"/>
                  <a:gd name="T28" fmla="*/ 2147483647 w 128"/>
                  <a:gd name="T29" fmla="*/ 2147483647 h 59"/>
                  <a:gd name="T30" fmla="*/ 2147483647 w 128"/>
                  <a:gd name="T31" fmla="*/ 2147483647 h 59"/>
                  <a:gd name="T32" fmla="*/ 2147483647 w 128"/>
                  <a:gd name="T33" fmla="*/ 2147483647 h 59"/>
                  <a:gd name="T34" fmla="*/ 2147483647 w 128"/>
                  <a:gd name="T35" fmla="*/ 2147483647 h 59"/>
                  <a:gd name="T36" fmla="*/ 2147483647 w 128"/>
                  <a:gd name="T37" fmla="*/ 2147483647 h 59"/>
                  <a:gd name="T38" fmla="*/ 2147483647 w 128"/>
                  <a:gd name="T39" fmla="*/ 2147483647 h 59"/>
                  <a:gd name="T40" fmla="*/ 2147483647 w 128"/>
                  <a:gd name="T41" fmla="*/ 2147483647 h 59"/>
                  <a:gd name="T42" fmla="*/ 2147483647 w 128"/>
                  <a:gd name="T43" fmla="*/ 2147483647 h 59"/>
                  <a:gd name="T44" fmla="*/ 2147483647 w 128"/>
                  <a:gd name="T45" fmla="*/ 2147483647 h 59"/>
                  <a:gd name="T46" fmla="*/ 2147483647 w 128"/>
                  <a:gd name="T47" fmla="*/ 2147483647 h 59"/>
                  <a:gd name="T48" fmla="*/ 2147483647 w 128"/>
                  <a:gd name="T49" fmla="*/ 2147483647 h 59"/>
                  <a:gd name="T50" fmla="*/ 2147483647 w 128"/>
                  <a:gd name="T51" fmla="*/ 2147483647 h 59"/>
                  <a:gd name="T52" fmla="*/ 2147483647 w 128"/>
                  <a:gd name="T53" fmla="*/ 2147483647 h 59"/>
                  <a:gd name="T54" fmla="*/ 2147483647 w 128"/>
                  <a:gd name="T55" fmla="*/ 2147483647 h 59"/>
                  <a:gd name="T56" fmla="*/ 2147483647 w 128"/>
                  <a:gd name="T57" fmla="*/ 0 h 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28"/>
                  <a:gd name="T88" fmla="*/ 0 h 59"/>
                  <a:gd name="T89" fmla="*/ 128 w 128"/>
                  <a:gd name="T90" fmla="*/ 59 h 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28" h="59">
                    <a:moveTo>
                      <a:pt x="0" y="59"/>
                    </a:moveTo>
                    <a:lnTo>
                      <a:pt x="5" y="59"/>
                    </a:lnTo>
                    <a:lnTo>
                      <a:pt x="9" y="59"/>
                    </a:lnTo>
                    <a:lnTo>
                      <a:pt x="14" y="58"/>
                    </a:lnTo>
                    <a:lnTo>
                      <a:pt x="18" y="55"/>
                    </a:lnTo>
                    <a:lnTo>
                      <a:pt x="23" y="53"/>
                    </a:lnTo>
                    <a:lnTo>
                      <a:pt x="27" y="51"/>
                    </a:lnTo>
                    <a:lnTo>
                      <a:pt x="32" y="48"/>
                    </a:lnTo>
                    <a:lnTo>
                      <a:pt x="37" y="44"/>
                    </a:lnTo>
                    <a:lnTo>
                      <a:pt x="41" y="43"/>
                    </a:lnTo>
                    <a:lnTo>
                      <a:pt x="46" y="41"/>
                    </a:lnTo>
                    <a:lnTo>
                      <a:pt x="50" y="40"/>
                    </a:lnTo>
                    <a:lnTo>
                      <a:pt x="55" y="40"/>
                    </a:lnTo>
                    <a:lnTo>
                      <a:pt x="59" y="39"/>
                    </a:lnTo>
                    <a:lnTo>
                      <a:pt x="64" y="38"/>
                    </a:lnTo>
                    <a:lnTo>
                      <a:pt x="68" y="35"/>
                    </a:lnTo>
                    <a:lnTo>
                      <a:pt x="73" y="33"/>
                    </a:lnTo>
                    <a:lnTo>
                      <a:pt x="78" y="32"/>
                    </a:lnTo>
                    <a:lnTo>
                      <a:pt x="82" y="31"/>
                    </a:lnTo>
                    <a:lnTo>
                      <a:pt x="87" y="29"/>
                    </a:lnTo>
                    <a:lnTo>
                      <a:pt x="91" y="26"/>
                    </a:lnTo>
                    <a:lnTo>
                      <a:pt x="96" y="26"/>
                    </a:lnTo>
                    <a:lnTo>
                      <a:pt x="100" y="23"/>
                    </a:lnTo>
                    <a:lnTo>
                      <a:pt x="105" y="19"/>
                    </a:lnTo>
                    <a:lnTo>
                      <a:pt x="110" y="13"/>
                    </a:lnTo>
                    <a:lnTo>
                      <a:pt x="114" y="10"/>
                    </a:lnTo>
                    <a:lnTo>
                      <a:pt x="119" y="6"/>
                    </a:lnTo>
                    <a:lnTo>
                      <a:pt x="123" y="3"/>
                    </a:lnTo>
                    <a:lnTo>
                      <a:pt x="128" y="0"/>
                    </a:lnTo>
                  </a:path>
                </a:pathLst>
              </a:custGeom>
              <a:noFill/>
              <a:ln w="2540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6" name="Rectangle 100"/>
              <p:cNvSpPr>
                <a:spLocks noChangeArrowheads="1"/>
              </p:cNvSpPr>
              <p:nvPr/>
            </p:nvSpPr>
            <p:spPr bwMode="auto">
              <a:xfrm>
                <a:off x="1351753" y="4926934"/>
                <a:ext cx="46326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6 000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57" name="Rectangle 101"/>
              <p:cNvSpPr>
                <a:spLocks noChangeArrowheads="1"/>
              </p:cNvSpPr>
              <p:nvPr/>
            </p:nvSpPr>
            <p:spPr bwMode="auto">
              <a:xfrm>
                <a:off x="1351753" y="4576414"/>
                <a:ext cx="463268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8 000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58" name="Rectangle 102"/>
              <p:cNvSpPr>
                <a:spLocks noChangeArrowheads="1"/>
              </p:cNvSpPr>
              <p:nvPr/>
            </p:nvSpPr>
            <p:spPr bwMode="auto">
              <a:xfrm>
                <a:off x="1260313" y="4225894"/>
                <a:ext cx="56746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10 000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59" name="Rectangle 103"/>
              <p:cNvSpPr>
                <a:spLocks noChangeArrowheads="1"/>
              </p:cNvSpPr>
              <p:nvPr/>
            </p:nvSpPr>
            <p:spPr bwMode="auto">
              <a:xfrm>
                <a:off x="1260313" y="3875373"/>
                <a:ext cx="56746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12 000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60" name="Rectangle 104"/>
              <p:cNvSpPr>
                <a:spLocks noChangeArrowheads="1"/>
              </p:cNvSpPr>
              <p:nvPr/>
            </p:nvSpPr>
            <p:spPr bwMode="auto">
              <a:xfrm>
                <a:off x="1260313" y="3509613"/>
                <a:ext cx="56746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14 000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61" name="Rectangle 105"/>
              <p:cNvSpPr>
                <a:spLocks noChangeArrowheads="1"/>
              </p:cNvSpPr>
              <p:nvPr/>
            </p:nvSpPr>
            <p:spPr bwMode="auto">
              <a:xfrm>
                <a:off x="1260313" y="3159093"/>
                <a:ext cx="56746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16 000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62" name="Rectangle 106"/>
              <p:cNvSpPr>
                <a:spLocks noChangeArrowheads="1"/>
              </p:cNvSpPr>
              <p:nvPr/>
            </p:nvSpPr>
            <p:spPr bwMode="auto">
              <a:xfrm>
                <a:off x="1260313" y="2808573"/>
                <a:ext cx="56746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18 000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63" name="Rectangle 107"/>
              <p:cNvSpPr>
                <a:spLocks noChangeArrowheads="1"/>
              </p:cNvSpPr>
              <p:nvPr/>
            </p:nvSpPr>
            <p:spPr bwMode="auto">
              <a:xfrm>
                <a:off x="1260313" y="2458053"/>
                <a:ext cx="567463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20 000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64" name="Rectangle 108"/>
              <p:cNvSpPr>
                <a:spLocks noChangeArrowheads="1"/>
              </p:cNvSpPr>
              <p:nvPr/>
            </p:nvSpPr>
            <p:spPr bwMode="auto">
              <a:xfrm>
                <a:off x="1713703" y="5201254"/>
                <a:ext cx="41678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1980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65" name="Rectangle 109"/>
              <p:cNvSpPr>
                <a:spLocks noChangeArrowheads="1"/>
              </p:cNvSpPr>
              <p:nvPr/>
            </p:nvSpPr>
            <p:spPr bwMode="auto">
              <a:xfrm>
                <a:off x="2414743" y="5201254"/>
                <a:ext cx="41678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1990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66" name="Rectangle 110"/>
              <p:cNvSpPr>
                <a:spLocks noChangeArrowheads="1"/>
              </p:cNvSpPr>
              <p:nvPr/>
            </p:nvSpPr>
            <p:spPr bwMode="auto">
              <a:xfrm>
                <a:off x="3100543" y="5201254"/>
                <a:ext cx="41678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2000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67" name="Rectangle 111"/>
              <p:cNvSpPr>
                <a:spLocks noChangeArrowheads="1"/>
              </p:cNvSpPr>
              <p:nvPr/>
            </p:nvSpPr>
            <p:spPr bwMode="auto">
              <a:xfrm>
                <a:off x="3792058" y="5201254"/>
                <a:ext cx="41678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2010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68" name="Rectangle 112"/>
              <p:cNvSpPr>
                <a:spLocks noChangeArrowheads="1"/>
              </p:cNvSpPr>
              <p:nvPr/>
            </p:nvSpPr>
            <p:spPr bwMode="auto">
              <a:xfrm>
                <a:off x="4502623" y="5201254"/>
                <a:ext cx="41678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2020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69" name="Rectangle 113"/>
              <p:cNvSpPr>
                <a:spLocks noChangeArrowheads="1"/>
              </p:cNvSpPr>
              <p:nvPr/>
            </p:nvSpPr>
            <p:spPr bwMode="auto">
              <a:xfrm>
                <a:off x="5131273" y="5201254"/>
                <a:ext cx="41678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2030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70" name="Rectangle 114"/>
              <p:cNvSpPr>
                <a:spLocks noChangeArrowheads="1"/>
              </p:cNvSpPr>
              <p:nvPr/>
            </p:nvSpPr>
            <p:spPr bwMode="auto">
              <a:xfrm>
                <a:off x="5586568" y="5201254"/>
                <a:ext cx="416781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2035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71" name="Rectangle 115"/>
              <p:cNvSpPr>
                <a:spLocks noChangeArrowheads="1"/>
              </p:cNvSpPr>
              <p:nvPr/>
            </p:nvSpPr>
            <p:spPr bwMode="auto">
              <a:xfrm rot="-5400000">
                <a:off x="858422" y="2656253"/>
                <a:ext cx="453266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Mtoe</a:t>
                </a:r>
                <a:endParaRPr lang="en-US" sz="1600">
                  <a:latin typeface="Calibri" charset="0"/>
                </a:endParaRPr>
              </a:p>
            </p:txBody>
          </p:sp>
          <p:sp>
            <p:nvSpPr>
              <p:cNvPr id="13372" name="Freeform 97"/>
              <p:cNvSpPr>
                <a:spLocks/>
              </p:cNvSpPr>
              <p:nvPr/>
            </p:nvSpPr>
            <p:spPr bwMode="auto">
              <a:xfrm>
                <a:off x="3866353" y="3128613"/>
                <a:ext cx="1874520" cy="853440"/>
              </a:xfrm>
              <a:custGeom>
                <a:avLst/>
                <a:gdLst>
                  <a:gd name="T0" fmla="*/ 0 w 123"/>
                  <a:gd name="T1" fmla="*/ 2147483647 h 56"/>
                  <a:gd name="T2" fmla="*/ 2147483647 w 123"/>
                  <a:gd name="T3" fmla="*/ 2147483647 h 56"/>
                  <a:gd name="T4" fmla="*/ 2147483647 w 123"/>
                  <a:gd name="T5" fmla="*/ 2147483647 h 56"/>
                  <a:gd name="T6" fmla="*/ 2147483647 w 123"/>
                  <a:gd name="T7" fmla="*/ 2147483647 h 56"/>
                  <a:gd name="T8" fmla="*/ 2147483647 w 123"/>
                  <a:gd name="T9" fmla="*/ 2147483647 h 56"/>
                  <a:gd name="T10" fmla="*/ 2147483647 w 123"/>
                  <a:gd name="T11" fmla="*/ 2147483647 h 56"/>
                  <a:gd name="T12" fmla="*/ 2147483647 w 123"/>
                  <a:gd name="T13" fmla="*/ 2147483647 h 56"/>
                  <a:gd name="T14" fmla="*/ 2147483647 w 123"/>
                  <a:gd name="T15" fmla="*/ 2147483647 h 56"/>
                  <a:gd name="T16" fmla="*/ 2147483647 w 123"/>
                  <a:gd name="T17" fmla="*/ 2147483647 h 56"/>
                  <a:gd name="T18" fmla="*/ 2147483647 w 123"/>
                  <a:gd name="T19" fmla="*/ 2147483647 h 56"/>
                  <a:gd name="T20" fmla="*/ 2147483647 w 123"/>
                  <a:gd name="T21" fmla="*/ 2147483647 h 56"/>
                  <a:gd name="T22" fmla="*/ 2147483647 w 123"/>
                  <a:gd name="T23" fmla="*/ 2147483647 h 56"/>
                  <a:gd name="T24" fmla="*/ 2147483647 w 123"/>
                  <a:gd name="T25" fmla="*/ 2147483647 h 56"/>
                  <a:gd name="T26" fmla="*/ 2147483647 w 123"/>
                  <a:gd name="T27" fmla="*/ 2147483647 h 56"/>
                  <a:gd name="T28" fmla="*/ 2147483647 w 123"/>
                  <a:gd name="T29" fmla="*/ 2147483647 h 56"/>
                  <a:gd name="T30" fmla="*/ 2147483647 w 123"/>
                  <a:gd name="T31" fmla="*/ 2147483647 h 56"/>
                  <a:gd name="T32" fmla="*/ 2147483647 w 123"/>
                  <a:gd name="T33" fmla="*/ 2147483647 h 56"/>
                  <a:gd name="T34" fmla="*/ 2147483647 w 123"/>
                  <a:gd name="T35" fmla="*/ 2147483647 h 56"/>
                  <a:gd name="T36" fmla="*/ 2147483647 w 123"/>
                  <a:gd name="T37" fmla="*/ 2147483647 h 56"/>
                  <a:gd name="T38" fmla="*/ 2147483647 w 123"/>
                  <a:gd name="T39" fmla="*/ 2147483647 h 56"/>
                  <a:gd name="T40" fmla="*/ 2147483647 w 123"/>
                  <a:gd name="T41" fmla="*/ 2147483647 h 56"/>
                  <a:gd name="T42" fmla="*/ 2147483647 w 123"/>
                  <a:gd name="T43" fmla="*/ 2147483647 h 56"/>
                  <a:gd name="T44" fmla="*/ 2147483647 w 123"/>
                  <a:gd name="T45" fmla="*/ 2147483647 h 56"/>
                  <a:gd name="T46" fmla="*/ 2147483647 w 123"/>
                  <a:gd name="T47" fmla="*/ 2147483647 h 56"/>
                  <a:gd name="T48" fmla="*/ 2147483647 w 123"/>
                  <a:gd name="T49" fmla="*/ 2147483647 h 56"/>
                  <a:gd name="T50" fmla="*/ 2147483647 w 123"/>
                  <a:gd name="T51" fmla="*/ 2147483647 h 56"/>
                  <a:gd name="T52" fmla="*/ 2147483647 w 123"/>
                  <a:gd name="T53" fmla="*/ 2147483647 h 56"/>
                  <a:gd name="T54" fmla="*/ 2147483647 w 123"/>
                  <a:gd name="T55" fmla="*/ 0 h 5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23"/>
                  <a:gd name="T85" fmla="*/ 0 h 56"/>
                  <a:gd name="T86" fmla="*/ 123 w 123"/>
                  <a:gd name="T87" fmla="*/ 56 h 5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23" h="56">
                    <a:moveTo>
                      <a:pt x="0" y="54"/>
                    </a:moveTo>
                    <a:lnTo>
                      <a:pt x="4" y="56"/>
                    </a:lnTo>
                    <a:lnTo>
                      <a:pt x="9" y="49"/>
                    </a:lnTo>
                    <a:lnTo>
                      <a:pt x="13" y="47"/>
                    </a:lnTo>
                    <a:lnTo>
                      <a:pt x="18" y="43"/>
                    </a:lnTo>
                    <a:lnTo>
                      <a:pt x="23" y="41"/>
                    </a:lnTo>
                    <a:lnTo>
                      <a:pt x="27" y="38"/>
                    </a:lnTo>
                    <a:lnTo>
                      <a:pt x="32" y="35"/>
                    </a:lnTo>
                    <a:lnTo>
                      <a:pt x="36" y="33"/>
                    </a:lnTo>
                    <a:lnTo>
                      <a:pt x="41" y="31"/>
                    </a:lnTo>
                    <a:lnTo>
                      <a:pt x="45" y="29"/>
                    </a:lnTo>
                    <a:lnTo>
                      <a:pt x="50" y="27"/>
                    </a:lnTo>
                    <a:lnTo>
                      <a:pt x="55" y="26"/>
                    </a:lnTo>
                    <a:lnTo>
                      <a:pt x="59" y="24"/>
                    </a:lnTo>
                    <a:lnTo>
                      <a:pt x="64" y="22"/>
                    </a:lnTo>
                    <a:lnTo>
                      <a:pt x="68" y="21"/>
                    </a:lnTo>
                    <a:lnTo>
                      <a:pt x="73" y="19"/>
                    </a:lnTo>
                    <a:lnTo>
                      <a:pt x="77" y="17"/>
                    </a:lnTo>
                    <a:lnTo>
                      <a:pt x="82" y="16"/>
                    </a:lnTo>
                    <a:lnTo>
                      <a:pt x="86" y="14"/>
                    </a:lnTo>
                    <a:lnTo>
                      <a:pt x="91" y="12"/>
                    </a:lnTo>
                    <a:lnTo>
                      <a:pt x="96" y="11"/>
                    </a:lnTo>
                    <a:lnTo>
                      <a:pt x="100" y="9"/>
                    </a:lnTo>
                    <a:lnTo>
                      <a:pt x="105" y="7"/>
                    </a:lnTo>
                    <a:lnTo>
                      <a:pt x="109" y="5"/>
                    </a:lnTo>
                    <a:lnTo>
                      <a:pt x="114" y="4"/>
                    </a:lnTo>
                    <a:lnTo>
                      <a:pt x="118" y="2"/>
                    </a:lnTo>
                    <a:lnTo>
                      <a:pt x="123" y="0"/>
                    </a:lnTo>
                  </a:path>
                </a:pathLst>
              </a:custGeom>
              <a:noFill/>
              <a:ln w="25400">
                <a:solidFill>
                  <a:srgbClr val="0066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19" name="Line 123"/>
            <p:cNvSpPr>
              <a:spLocks noChangeShapeType="1"/>
            </p:cNvSpPr>
            <p:nvPr/>
          </p:nvSpPr>
          <p:spPr bwMode="auto">
            <a:xfrm>
              <a:off x="6303963" y="2541588"/>
              <a:ext cx="25082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20" name="Rectangle 124"/>
            <p:cNvSpPr>
              <a:spLocks noChangeArrowheads="1"/>
            </p:cNvSpPr>
            <p:nvPr/>
          </p:nvSpPr>
          <p:spPr bwMode="auto">
            <a:xfrm>
              <a:off x="6621463" y="2419350"/>
              <a:ext cx="1300162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Current Policies</a:t>
              </a:r>
              <a:br>
                <a:rPr lang="en-US" sz="1600">
                  <a:solidFill>
                    <a:srgbClr val="000000"/>
                  </a:solidFill>
                  <a:latin typeface="Calibri" charset="0"/>
                </a:rPr>
              </a:br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Scenario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3321" name="Line 127"/>
            <p:cNvSpPr>
              <a:spLocks noChangeShapeType="1"/>
            </p:cNvSpPr>
            <p:nvPr/>
          </p:nvSpPr>
          <p:spPr bwMode="auto">
            <a:xfrm>
              <a:off x="6303963" y="3121025"/>
              <a:ext cx="250825" cy="0"/>
            </a:xfrm>
            <a:prstGeom prst="line">
              <a:avLst/>
            </a:prstGeom>
            <a:noFill/>
            <a:ln w="38100">
              <a:solidFill>
                <a:srgbClr val="0066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22" name="Rectangle 128"/>
            <p:cNvSpPr>
              <a:spLocks noChangeArrowheads="1"/>
            </p:cNvSpPr>
            <p:nvPr/>
          </p:nvSpPr>
          <p:spPr bwMode="auto">
            <a:xfrm>
              <a:off x="6621463" y="3000375"/>
              <a:ext cx="1093787" cy="492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 charset="0"/>
                </a:rPr>
                <a:t>New Policies </a:t>
              </a:r>
              <a:br>
                <a:rPr lang="en-US" sz="1600" dirty="0">
                  <a:solidFill>
                    <a:srgbClr val="000000"/>
                  </a:solidFill>
                  <a:latin typeface="Calibri" charset="0"/>
                </a:rPr>
              </a:br>
              <a:r>
                <a:rPr lang="en-US" sz="1600" dirty="0">
                  <a:solidFill>
                    <a:srgbClr val="000000"/>
                  </a:solidFill>
                  <a:latin typeface="Calibri" charset="0"/>
                </a:rPr>
                <a:t>Scenario</a:t>
              </a:r>
              <a:endParaRPr lang="en-US" sz="1600" dirty="0">
                <a:latin typeface="Calibri" charset="0"/>
              </a:endParaRPr>
            </a:p>
          </p:txBody>
        </p:sp>
        <p:sp>
          <p:nvSpPr>
            <p:cNvPr id="13323" name="Line 130"/>
            <p:cNvSpPr>
              <a:spLocks noChangeShapeType="1"/>
            </p:cNvSpPr>
            <p:nvPr/>
          </p:nvSpPr>
          <p:spPr bwMode="auto">
            <a:xfrm>
              <a:off x="6303963" y="3730625"/>
              <a:ext cx="250825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324" name="Rectangle 131"/>
            <p:cNvSpPr>
              <a:spLocks noChangeArrowheads="1"/>
            </p:cNvSpPr>
            <p:nvPr/>
          </p:nvSpPr>
          <p:spPr bwMode="auto">
            <a:xfrm>
              <a:off x="6621463" y="3609975"/>
              <a:ext cx="1073150" cy="2460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450 Scenario</a:t>
              </a:r>
              <a:endParaRPr lang="en-US" sz="1600">
                <a:latin typeface="Calibri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579104" y="6592222"/>
            <a:ext cx="2564928" cy="2658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Source: </a:t>
            </a:r>
            <a:r>
              <a:rPr lang="en-US" sz="1100" b="1" i="1" dirty="0" smtClean="0"/>
              <a:t>World Energy Outlook 2011</a:t>
            </a:r>
            <a:endParaRPr lang="en-GB" sz="11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0"/>
            <a:ext cx="7072362" cy="928670"/>
          </a:xfrm>
        </p:spPr>
        <p:txBody>
          <a:bodyPr lIns="216000"/>
          <a:lstStyle/>
          <a:p>
            <a:pPr algn="l">
              <a:lnSpc>
                <a:spcPts val="3500"/>
              </a:lnSpc>
              <a:defRPr/>
            </a:pPr>
            <a:r>
              <a:rPr lang="en-US" dirty="0" smtClean="0"/>
              <a:t>The age of fossil fuels is far from over, but their dominance declines</a:t>
            </a:r>
            <a:endParaRPr lang="en-NZ" dirty="0" smtClean="0"/>
          </a:p>
        </p:txBody>
      </p:sp>
      <p:sp>
        <p:nvSpPr>
          <p:cNvPr id="1536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642910" y="6000768"/>
            <a:ext cx="7858180" cy="7143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rgbClr val="C00000"/>
                </a:solidFill>
                <a:latin typeface="Calibri" charset="0"/>
              </a:rPr>
              <a:t>Oil remains the leading fuel though </a:t>
            </a:r>
            <a:r>
              <a:rPr lang="en-GB" sz="2000" dirty="0" smtClean="0">
                <a:solidFill>
                  <a:srgbClr val="C00000"/>
                </a:solidFill>
                <a:latin typeface="Calibri" charset="0"/>
              </a:rPr>
              <a:t>natural gas demand rises the most in absolute terms </a:t>
            </a:r>
            <a:endParaRPr lang="en-US" sz="2000" dirty="0" smtClean="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15363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1214414" y="1370003"/>
            <a:ext cx="6357950" cy="7016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smtClean="0">
                <a:latin typeface="Calibri" charset="0"/>
              </a:rPr>
              <a:t>Shares of energy sources in world primary energy demand</a:t>
            </a:r>
            <a:br>
              <a:rPr lang="en-US" sz="2000" dirty="0" smtClean="0">
                <a:latin typeface="Calibri" charset="0"/>
              </a:rPr>
            </a:br>
            <a:r>
              <a:rPr lang="en-US" sz="2000" dirty="0" smtClean="0">
                <a:latin typeface="Calibri" charset="0"/>
              </a:rPr>
              <a:t>in the New Policies Scenario</a:t>
            </a:r>
            <a:endParaRPr lang="en-NZ" sz="2000" dirty="0" smtClean="0">
              <a:latin typeface="Calibri" charset="0"/>
            </a:endParaRPr>
          </a:p>
        </p:txBody>
      </p:sp>
      <p:grpSp>
        <p:nvGrpSpPr>
          <p:cNvPr id="3" name="Group 142"/>
          <p:cNvGrpSpPr>
            <a:grpSpLocks/>
          </p:cNvGrpSpPr>
          <p:nvPr/>
        </p:nvGrpSpPr>
        <p:grpSpPr bwMode="auto">
          <a:xfrm>
            <a:off x="1285852" y="2143116"/>
            <a:ext cx="5286412" cy="3643338"/>
            <a:chOff x="1374774" y="2478088"/>
            <a:chExt cx="4897121" cy="3263900"/>
          </a:xfrm>
        </p:grpSpPr>
        <p:sp>
          <p:nvSpPr>
            <p:cNvPr id="15388" name="Line 71"/>
            <p:cNvSpPr>
              <a:spLocks noChangeShapeType="1"/>
            </p:cNvSpPr>
            <p:nvPr/>
          </p:nvSpPr>
          <p:spPr bwMode="auto">
            <a:xfrm>
              <a:off x="1854834" y="4809808"/>
              <a:ext cx="4145280" cy="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89" name="Line 72"/>
            <p:cNvSpPr>
              <a:spLocks noChangeShapeType="1"/>
            </p:cNvSpPr>
            <p:nvPr/>
          </p:nvSpPr>
          <p:spPr bwMode="auto">
            <a:xfrm>
              <a:off x="1854834" y="4261168"/>
              <a:ext cx="4145280" cy="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0" name="Line 73"/>
            <p:cNvSpPr>
              <a:spLocks noChangeShapeType="1"/>
            </p:cNvSpPr>
            <p:nvPr/>
          </p:nvSpPr>
          <p:spPr bwMode="auto">
            <a:xfrm>
              <a:off x="1854834" y="3712528"/>
              <a:ext cx="4145280" cy="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1" name="Line 74"/>
            <p:cNvSpPr>
              <a:spLocks noChangeShapeType="1"/>
            </p:cNvSpPr>
            <p:nvPr/>
          </p:nvSpPr>
          <p:spPr bwMode="auto">
            <a:xfrm>
              <a:off x="1854834" y="3163888"/>
              <a:ext cx="4145280" cy="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2" name="Line 75"/>
            <p:cNvSpPr>
              <a:spLocks noChangeShapeType="1"/>
            </p:cNvSpPr>
            <p:nvPr/>
          </p:nvSpPr>
          <p:spPr bwMode="auto">
            <a:xfrm>
              <a:off x="1854834" y="2615248"/>
              <a:ext cx="4145280" cy="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3" name="Line 76"/>
            <p:cNvSpPr>
              <a:spLocks noChangeShapeType="1"/>
            </p:cNvSpPr>
            <p:nvPr/>
          </p:nvSpPr>
          <p:spPr bwMode="auto">
            <a:xfrm>
              <a:off x="1854834" y="2615248"/>
              <a:ext cx="0" cy="27432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4" name="Line 77"/>
            <p:cNvSpPr>
              <a:spLocks noChangeShapeType="1"/>
            </p:cNvSpPr>
            <p:nvPr/>
          </p:nvSpPr>
          <p:spPr bwMode="auto">
            <a:xfrm>
              <a:off x="1793874" y="5358448"/>
              <a:ext cx="609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5" name="Line 78"/>
            <p:cNvSpPr>
              <a:spLocks noChangeShapeType="1"/>
            </p:cNvSpPr>
            <p:nvPr/>
          </p:nvSpPr>
          <p:spPr bwMode="auto">
            <a:xfrm>
              <a:off x="1793874" y="4809808"/>
              <a:ext cx="609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6" name="Line 79"/>
            <p:cNvSpPr>
              <a:spLocks noChangeShapeType="1"/>
            </p:cNvSpPr>
            <p:nvPr/>
          </p:nvSpPr>
          <p:spPr bwMode="auto">
            <a:xfrm>
              <a:off x="1793874" y="4261168"/>
              <a:ext cx="609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7" name="Line 80"/>
            <p:cNvSpPr>
              <a:spLocks noChangeShapeType="1"/>
            </p:cNvSpPr>
            <p:nvPr/>
          </p:nvSpPr>
          <p:spPr bwMode="auto">
            <a:xfrm>
              <a:off x="1793874" y="3712528"/>
              <a:ext cx="609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8" name="Line 81"/>
            <p:cNvSpPr>
              <a:spLocks noChangeShapeType="1"/>
            </p:cNvSpPr>
            <p:nvPr/>
          </p:nvSpPr>
          <p:spPr bwMode="auto">
            <a:xfrm>
              <a:off x="1793874" y="3163888"/>
              <a:ext cx="609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399" name="Line 82"/>
            <p:cNvSpPr>
              <a:spLocks noChangeShapeType="1"/>
            </p:cNvSpPr>
            <p:nvPr/>
          </p:nvSpPr>
          <p:spPr bwMode="auto">
            <a:xfrm>
              <a:off x="1793874" y="2615248"/>
              <a:ext cx="6096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0" name="Line 83"/>
            <p:cNvSpPr>
              <a:spLocks noChangeShapeType="1"/>
            </p:cNvSpPr>
            <p:nvPr/>
          </p:nvSpPr>
          <p:spPr bwMode="auto">
            <a:xfrm>
              <a:off x="1854834" y="5358448"/>
              <a:ext cx="414528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1" name="Line 84"/>
            <p:cNvSpPr>
              <a:spLocks noChangeShapeType="1"/>
            </p:cNvSpPr>
            <p:nvPr/>
          </p:nvSpPr>
          <p:spPr bwMode="auto">
            <a:xfrm flipV="1">
              <a:off x="185483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2" name="Line 85"/>
            <p:cNvSpPr>
              <a:spLocks noChangeShapeType="1"/>
            </p:cNvSpPr>
            <p:nvPr/>
          </p:nvSpPr>
          <p:spPr bwMode="auto">
            <a:xfrm flipV="1">
              <a:off x="223583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3" name="Line 86"/>
            <p:cNvSpPr>
              <a:spLocks noChangeShapeType="1"/>
            </p:cNvSpPr>
            <p:nvPr/>
          </p:nvSpPr>
          <p:spPr bwMode="auto">
            <a:xfrm flipV="1">
              <a:off x="260159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4" name="Line 87"/>
            <p:cNvSpPr>
              <a:spLocks noChangeShapeType="1"/>
            </p:cNvSpPr>
            <p:nvPr/>
          </p:nvSpPr>
          <p:spPr bwMode="auto">
            <a:xfrm flipV="1">
              <a:off x="298259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5" name="Line 88"/>
            <p:cNvSpPr>
              <a:spLocks noChangeShapeType="1"/>
            </p:cNvSpPr>
            <p:nvPr/>
          </p:nvSpPr>
          <p:spPr bwMode="auto">
            <a:xfrm flipV="1">
              <a:off x="336359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6" name="Line 89"/>
            <p:cNvSpPr>
              <a:spLocks noChangeShapeType="1"/>
            </p:cNvSpPr>
            <p:nvPr/>
          </p:nvSpPr>
          <p:spPr bwMode="auto">
            <a:xfrm flipV="1">
              <a:off x="374459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7" name="Line 90"/>
            <p:cNvSpPr>
              <a:spLocks noChangeShapeType="1"/>
            </p:cNvSpPr>
            <p:nvPr/>
          </p:nvSpPr>
          <p:spPr bwMode="auto">
            <a:xfrm flipV="1">
              <a:off x="411035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8" name="Line 91"/>
            <p:cNvSpPr>
              <a:spLocks noChangeShapeType="1"/>
            </p:cNvSpPr>
            <p:nvPr/>
          </p:nvSpPr>
          <p:spPr bwMode="auto">
            <a:xfrm flipV="1">
              <a:off x="449135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09" name="Line 92"/>
            <p:cNvSpPr>
              <a:spLocks noChangeShapeType="1"/>
            </p:cNvSpPr>
            <p:nvPr/>
          </p:nvSpPr>
          <p:spPr bwMode="auto">
            <a:xfrm flipV="1">
              <a:off x="487235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0" name="Line 93"/>
            <p:cNvSpPr>
              <a:spLocks noChangeShapeType="1"/>
            </p:cNvSpPr>
            <p:nvPr/>
          </p:nvSpPr>
          <p:spPr bwMode="auto">
            <a:xfrm flipV="1">
              <a:off x="525335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1" name="Line 94"/>
            <p:cNvSpPr>
              <a:spLocks noChangeShapeType="1"/>
            </p:cNvSpPr>
            <p:nvPr/>
          </p:nvSpPr>
          <p:spPr bwMode="auto">
            <a:xfrm flipV="1">
              <a:off x="561911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2" name="Line 95"/>
            <p:cNvSpPr>
              <a:spLocks noChangeShapeType="1"/>
            </p:cNvSpPr>
            <p:nvPr/>
          </p:nvSpPr>
          <p:spPr bwMode="auto">
            <a:xfrm flipV="1">
              <a:off x="6000114" y="5358448"/>
              <a:ext cx="0" cy="609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413" name="Freeform 96"/>
            <p:cNvSpPr>
              <a:spLocks/>
            </p:cNvSpPr>
            <p:nvPr/>
          </p:nvSpPr>
          <p:spPr bwMode="auto">
            <a:xfrm>
              <a:off x="1854834" y="3011488"/>
              <a:ext cx="2179320" cy="548640"/>
            </a:xfrm>
            <a:custGeom>
              <a:avLst/>
              <a:gdLst>
                <a:gd name="T0" fmla="*/ 0 w 143"/>
                <a:gd name="T1" fmla="*/ 0 h 36"/>
                <a:gd name="T2" fmla="*/ 2147483647 w 143"/>
                <a:gd name="T3" fmla="*/ 2147483647 h 36"/>
                <a:gd name="T4" fmla="*/ 2147483647 w 143"/>
                <a:gd name="T5" fmla="*/ 2147483647 h 36"/>
                <a:gd name="T6" fmla="*/ 2147483647 w 143"/>
                <a:gd name="T7" fmla="*/ 2147483647 h 36"/>
                <a:gd name="T8" fmla="*/ 2147483647 w 143"/>
                <a:gd name="T9" fmla="*/ 2147483647 h 36"/>
                <a:gd name="T10" fmla="*/ 2147483647 w 143"/>
                <a:gd name="T11" fmla="*/ 2147483647 h 36"/>
                <a:gd name="T12" fmla="*/ 2147483647 w 143"/>
                <a:gd name="T13" fmla="*/ 2147483647 h 36"/>
                <a:gd name="T14" fmla="*/ 2147483647 w 143"/>
                <a:gd name="T15" fmla="*/ 2147483647 h 36"/>
                <a:gd name="T16" fmla="*/ 2147483647 w 143"/>
                <a:gd name="T17" fmla="*/ 2147483647 h 36"/>
                <a:gd name="T18" fmla="*/ 2147483647 w 143"/>
                <a:gd name="T19" fmla="*/ 2147483647 h 36"/>
                <a:gd name="T20" fmla="*/ 2147483647 w 143"/>
                <a:gd name="T21" fmla="*/ 2147483647 h 36"/>
                <a:gd name="T22" fmla="*/ 2147483647 w 143"/>
                <a:gd name="T23" fmla="*/ 2147483647 h 36"/>
                <a:gd name="T24" fmla="*/ 2147483647 w 143"/>
                <a:gd name="T25" fmla="*/ 2147483647 h 36"/>
                <a:gd name="T26" fmla="*/ 2147483647 w 143"/>
                <a:gd name="T27" fmla="*/ 2147483647 h 36"/>
                <a:gd name="T28" fmla="*/ 2147483647 w 143"/>
                <a:gd name="T29" fmla="*/ 2147483647 h 36"/>
                <a:gd name="T30" fmla="*/ 2147483647 w 143"/>
                <a:gd name="T31" fmla="*/ 2147483647 h 36"/>
                <a:gd name="T32" fmla="*/ 2147483647 w 143"/>
                <a:gd name="T33" fmla="*/ 2147483647 h 36"/>
                <a:gd name="T34" fmla="*/ 2147483647 w 143"/>
                <a:gd name="T35" fmla="*/ 2147483647 h 36"/>
                <a:gd name="T36" fmla="*/ 2147483647 w 143"/>
                <a:gd name="T37" fmla="*/ 2147483647 h 36"/>
                <a:gd name="T38" fmla="*/ 2147483647 w 143"/>
                <a:gd name="T39" fmla="*/ 2147483647 h 36"/>
                <a:gd name="T40" fmla="*/ 2147483647 w 143"/>
                <a:gd name="T41" fmla="*/ 2147483647 h 36"/>
                <a:gd name="T42" fmla="*/ 2147483647 w 143"/>
                <a:gd name="T43" fmla="*/ 2147483647 h 36"/>
                <a:gd name="T44" fmla="*/ 2147483647 w 143"/>
                <a:gd name="T45" fmla="*/ 2147483647 h 36"/>
                <a:gd name="T46" fmla="*/ 2147483647 w 143"/>
                <a:gd name="T47" fmla="*/ 2147483647 h 36"/>
                <a:gd name="T48" fmla="*/ 2147483647 w 143"/>
                <a:gd name="T49" fmla="*/ 2147483647 h 36"/>
                <a:gd name="T50" fmla="*/ 2147483647 w 143"/>
                <a:gd name="T51" fmla="*/ 2147483647 h 36"/>
                <a:gd name="T52" fmla="*/ 2147483647 w 143"/>
                <a:gd name="T53" fmla="*/ 2147483647 h 36"/>
                <a:gd name="T54" fmla="*/ 2147483647 w 143"/>
                <a:gd name="T55" fmla="*/ 2147483647 h 36"/>
                <a:gd name="T56" fmla="*/ 2147483647 w 143"/>
                <a:gd name="T57" fmla="*/ 2147483647 h 36"/>
                <a:gd name="T58" fmla="*/ 2147483647 w 143"/>
                <a:gd name="T59" fmla="*/ 2147483647 h 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3"/>
                <a:gd name="T91" fmla="*/ 0 h 36"/>
                <a:gd name="T92" fmla="*/ 143 w 143"/>
                <a:gd name="T93" fmla="*/ 36 h 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3" h="36">
                  <a:moveTo>
                    <a:pt x="0" y="0"/>
                  </a:moveTo>
                  <a:lnTo>
                    <a:pt x="5" y="5"/>
                  </a:lnTo>
                  <a:lnTo>
                    <a:pt x="10" y="8"/>
                  </a:lnTo>
                  <a:lnTo>
                    <a:pt x="15" y="12"/>
                  </a:lnTo>
                  <a:lnTo>
                    <a:pt x="20" y="16"/>
                  </a:lnTo>
                  <a:lnTo>
                    <a:pt x="25" y="19"/>
                  </a:lnTo>
                  <a:lnTo>
                    <a:pt x="30" y="18"/>
                  </a:lnTo>
                  <a:lnTo>
                    <a:pt x="35" y="20"/>
                  </a:lnTo>
                  <a:lnTo>
                    <a:pt x="40" y="20"/>
                  </a:lnTo>
                  <a:lnTo>
                    <a:pt x="45" y="20"/>
                  </a:lnTo>
                  <a:lnTo>
                    <a:pt x="49" y="22"/>
                  </a:lnTo>
                  <a:lnTo>
                    <a:pt x="54" y="22"/>
                  </a:lnTo>
                  <a:lnTo>
                    <a:pt x="59" y="22"/>
                  </a:lnTo>
                  <a:lnTo>
                    <a:pt x="64" y="22"/>
                  </a:lnTo>
                  <a:lnTo>
                    <a:pt x="69" y="22"/>
                  </a:lnTo>
                  <a:lnTo>
                    <a:pt x="74" y="23"/>
                  </a:lnTo>
                  <a:lnTo>
                    <a:pt x="79" y="23"/>
                  </a:lnTo>
                  <a:lnTo>
                    <a:pt x="84" y="22"/>
                  </a:lnTo>
                  <a:lnTo>
                    <a:pt x="89" y="21"/>
                  </a:lnTo>
                  <a:lnTo>
                    <a:pt x="94" y="21"/>
                  </a:lnTo>
                  <a:lnTo>
                    <a:pt x="99" y="22"/>
                  </a:lnTo>
                  <a:lnTo>
                    <a:pt x="104" y="22"/>
                  </a:lnTo>
                  <a:lnTo>
                    <a:pt x="109" y="23"/>
                  </a:lnTo>
                  <a:lnTo>
                    <a:pt x="114" y="25"/>
                  </a:lnTo>
                  <a:lnTo>
                    <a:pt x="119" y="26"/>
                  </a:lnTo>
                  <a:lnTo>
                    <a:pt x="124" y="28"/>
                  </a:lnTo>
                  <a:lnTo>
                    <a:pt x="129" y="30"/>
                  </a:lnTo>
                  <a:lnTo>
                    <a:pt x="134" y="32"/>
                  </a:lnTo>
                  <a:lnTo>
                    <a:pt x="138" y="35"/>
                  </a:lnTo>
                  <a:lnTo>
                    <a:pt x="143" y="36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Freeform 97"/>
            <p:cNvSpPr>
              <a:spLocks/>
            </p:cNvSpPr>
            <p:nvPr/>
          </p:nvSpPr>
          <p:spPr bwMode="auto">
            <a:xfrm>
              <a:off x="1854834" y="3864928"/>
              <a:ext cx="2179320" cy="243840"/>
            </a:xfrm>
            <a:custGeom>
              <a:avLst/>
              <a:gdLst>
                <a:gd name="T0" fmla="*/ 0 w 143"/>
                <a:gd name="T1" fmla="*/ 2147483647 h 16"/>
                <a:gd name="T2" fmla="*/ 2147483647 w 143"/>
                <a:gd name="T3" fmla="*/ 2147483647 h 16"/>
                <a:gd name="T4" fmla="*/ 2147483647 w 143"/>
                <a:gd name="T5" fmla="*/ 2147483647 h 16"/>
                <a:gd name="T6" fmla="*/ 2147483647 w 143"/>
                <a:gd name="T7" fmla="*/ 2147483647 h 16"/>
                <a:gd name="T8" fmla="*/ 2147483647 w 143"/>
                <a:gd name="T9" fmla="*/ 2147483647 h 16"/>
                <a:gd name="T10" fmla="*/ 2147483647 w 143"/>
                <a:gd name="T11" fmla="*/ 2147483647 h 16"/>
                <a:gd name="T12" fmla="*/ 2147483647 w 143"/>
                <a:gd name="T13" fmla="*/ 2147483647 h 16"/>
                <a:gd name="T14" fmla="*/ 2147483647 w 143"/>
                <a:gd name="T15" fmla="*/ 2147483647 h 16"/>
                <a:gd name="T16" fmla="*/ 2147483647 w 143"/>
                <a:gd name="T17" fmla="*/ 2147483647 h 16"/>
                <a:gd name="T18" fmla="*/ 2147483647 w 143"/>
                <a:gd name="T19" fmla="*/ 2147483647 h 16"/>
                <a:gd name="T20" fmla="*/ 2147483647 w 143"/>
                <a:gd name="T21" fmla="*/ 2147483647 h 16"/>
                <a:gd name="T22" fmla="*/ 2147483647 w 143"/>
                <a:gd name="T23" fmla="*/ 2147483647 h 16"/>
                <a:gd name="T24" fmla="*/ 2147483647 w 143"/>
                <a:gd name="T25" fmla="*/ 2147483647 h 16"/>
                <a:gd name="T26" fmla="*/ 2147483647 w 143"/>
                <a:gd name="T27" fmla="*/ 2147483647 h 16"/>
                <a:gd name="T28" fmla="*/ 2147483647 w 143"/>
                <a:gd name="T29" fmla="*/ 2147483647 h 16"/>
                <a:gd name="T30" fmla="*/ 2147483647 w 143"/>
                <a:gd name="T31" fmla="*/ 2147483647 h 16"/>
                <a:gd name="T32" fmla="*/ 2147483647 w 143"/>
                <a:gd name="T33" fmla="*/ 2147483647 h 16"/>
                <a:gd name="T34" fmla="*/ 2147483647 w 143"/>
                <a:gd name="T35" fmla="*/ 2147483647 h 16"/>
                <a:gd name="T36" fmla="*/ 2147483647 w 143"/>
                <a:gd name="T37" fmla="*/ 2147483647 h 16"/>
                <a:gd name="T38" fmla="*/ 2147483647 w 143"/>
                <a:gd name="T39" fmla="*/ 2147483647 h 16"/>
                <a:gd name="T40" fmla="*/ 2147483647 w 143"/>
                <a:gd name="T41" fmla="*/ 2147483647 h 16"/>
                <a:gd name="T42" fmla="*/ 2147483647 w 143"/>
                <a:gd name="T43" fmla="*/ 2147483647 h 16"/>
                <a:gd name="T44" fmla="*/ 2147483647 w 143"/>
                <a:gd name="T45" fmla="*/ 2147483647 h 16"/>
                <a:gd name="T46" fmla="*/ 2147483647 w 143"/>
                <a:gd name="T47" fmla="*/ 2147483647 h 16"/>
                <a:gd name="T48" fmla="*/ 2147483647 w 143"/>
                <a:gd name="T49" fmla="*/ 2147483647 h 16"/>
                <a:gd name="T50" fmla="*/ 2147483647 w 143"/>
                <a:gd name="T51" fmla="*/ 2147483647 h 16"/>
                <a:gd name="T52" fmla="*/ 2147483647 w 143"/>
                <a:gd name="T53" fmla="*/ 2147483647 h 16"/>
                <a:gd name="T54" fmla="*/ 2147483647 w 143"/>
                <a:gd name="T55" fmla="*/ 2147483647 h 16"/>
                <a:gd name="T56" fmla="*/ 2147483647 w 143"/>
                <a:gd name="T57" fmla="*/ 2147483647 h 16"/>
                <a:gd name="T58" fmla="*/ 2147483647 w 143"/>
                <a:gd name="T59" fmla="*/ 0 h 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3"/>
                <a:gd name="T91" fmla="*/ 0 h 16"/>
                <a:gd name="T92" fmla="*/ 143 w 143"/>
                <a:gd name="T93" fmla="*/ 16 h 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3" h="16">
                  <a:moveTo>
                    <a:pt x="0" y="9"/>
                  </a:moveTo>
                  <a:lnTo>
                    <a:pt x="5" y="7"/>
                  </a:lnTo>
                  <a:lnTo>
                    <a:pt x="10" y="6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4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6"/>
                  </a:lnTo>
                  <a:lnTo>
                    <a:pt x="45" y="7"/>
                  </a:lnTo>
                  <a:lnTo>
                    <a:pt x="49" y="6"/>
                  </a:lnTo>
                  <a:lnTo>
                    <a:pt x="54" y="9"/>
                  </a:lnTo>
                  <a:lnTo>
                    <a:pt x="59" y="11"/>
                  </a:lnTo>
                  <a:lnTo>
                    <a:pt x="64" y="11"/>
                  </a:lnTo>
                  <a:lnTo>
                    <a:pt x="69" y="11"/>
                  </a:lnTo>
                  <a:lnTo>
                    <a:pt x="74" y="11"/>
                  </a:lnTo>
                  <a:lnTo>
                    <a:pt x="79" y="12"/>
                  </a:lnTo>
                  <a:lnTo>
                    <a:pt x="84" y="13"/>
                  </a:lnTo>
                  <a:lnTo>
                    <a:pt x="89" y="14"/>
                  </a:lnTo>
                  <a:lnTo>
                    <a:pt x="94" y="16"/>
                  </a:lnTo>
                  <a:lnTo>
                    <a:pt x="99" y="16"/>
                  </a:lnTo>
                  <a:lnTo>
                    <a:pt x="104" y="16"/>
                  </a:lnTo>
                  <a:lnTo>
                    <a:pt x="109" y="15"/>
                  </a:lnTo>
                  <a:lnTo>
                    <a:pt x="114" y="12"/>
                  </a:lnTo>
                  <a:lnTo>
                    <a:pt x="119" y="9"/>
                  </a:lnTo>
                  <a:lnTo>
                    <a:pt x="124" y="7"/>
                  </a:lnTo>
                  <a:lnTo>
                    <a:pt x="129" y="4"/>
                  </a:lnTo>
                  <a:lnTo>
                    <a:pt x="134" y="3"/>
                  </a:lnTo>
                  <a:lnTo>
                    <a:pt x="138" y="1"/>
                  </a:lnTo>
                  <a:lnTo>
                    <a:pt x="143" y="0"/>
                  </a:lnTo>
                </a:path>
              </a:pathLst>
            </a:custGeom>
            <a:noFill/>
            <a:ln w="31750">
              <a:solidFill>
                <a:srgbClr val="99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Freeform 98"/>
            <p:cNvSpPr>
              <a:spLocks/>
            </p:cNvSpPr>
            <p:nvPr/>
          </p:nvSpPr>
          <p:spPr bwMode="auto">
            <a:xfrm>
              <a:off x="1854834" y="4200208"/>
              <a:ext cx="2179320" cy="213360"/>
            </a:xfrm>
            <a:custGeom>
              <a:avLst/>
              <a:gdLst>
                <a:gd name="T0" fmla="*/ 0 w 143"/>
                <a:gd name="T1" fmla="*/ 2147483647 h 14"/>
                <a:gd name="T2" fmla="*/ 2147483647 w 143"/>
                <a:gd name="T3" fmla="*/ 2147483647 h 14"/>
                <a:gd name="T4" fmla="*/ 2147483647 w 143"/>
                <a:gd name="T5" fmla="*/ 2147483647 h 14"/>
                <a:gd name="T6" fmla="*/ 2147483647 w 143"/>
                <a:gd name="T7" fmla="*/ 2147483647 h 14"/>
                <a:gd name="T8" fmla="*/ 2147483647 w 143"/>
                <a:gd name="T9" fmla="*/ 2147483647 h 14"/>
                <a:gd name="T10" fmla="*/ 2147483647 w 143"/>
                <a:gd name="T11" fmla="*/ 2147483647 h 14"/>
                <a:gd name="T12" fmla="*/ 2147483647 w 143"/>
                <a:gd name="T13" fmla="*/ 2147483647 h 14"/>
                <a:gd name="T14" fmla="*/ 2147483647 w 143"/>
                <a:gd name="T15" fmla="*/ 2147483647 h 14"/>
                <a:gd name="T16" fmla="*/ 2147483647 w 143"/>
                <a:gd name="T17" fmla="*/ 2147483647 h 14"/>
                <a:gd name="T18" fmla="*/ 2147483647 w 143"/>
                <a:gd name="T19" fmla="*/ 2147483647 h 14"/>
                <a:gd name="T20" fmla="*/ 2147483647 w 143"/>
                <a:gd name="T21" fmla="*/ 2147483647 h 14"/>
                <a:gd name="T22" fmla="*/ 2147483647 w 143"/>
                <a:gd name="T23" fmla="*/ 2147483647 h 14"/>
                <a:gd name="T24" fmla="*/ 2147483647 w 143"/>
                <a:gd name="T25" fmla="*/ 2147483647 h 14"/>
                <a:gd name="T26" fmla="*/ 2147483647 w 143"/>
                <a:gd name="T27" fmla="*/ 2147483647 h 14"/>
                <a:gd name="T28" fmla="*/ 2147483647 w 143"/>
                <a:gd name="T29" fmla="*/ 2147483647 h 14"/>
                <a:gd name="T30" fmla="*/ 2147483647 w 143"/>
                <a:gd name="T31" fmla="*/ 2147483647 h 14"/>
                <a:gd name="T32" fmla="*/ 2147483647 w 143"/>
                <a:gd name="T33" fmla="*/ 2147483647 h 14"/>
                <a:gd name="T34" fmla="*/ 2147483647 w 143"/>
                <a:gd name="T35" fmla="*/ 2147483647 h 14"/>
                <a:gd name="T36" fmla="*/ 2147483647 w 143"/>
                <a:gd name="T37" fmla="*/ 2147483647 h 14"/>
                <a:gd name="T38" fmla="*/ 2147483647 w 143"/>
                <a:gd name="T39" fmla="*/ 2147483647 h 14"/>
                <a:gd name="T40" fmla="*/ 2147483647 w 143"/>
                <a:gd name="T41" fmla="*/ 2147483647 h 14"/>
                <a:gd name="T42" fmla="*/ 2147483647 w 143"/>
                <a:gd name="T43" fmla="*/ 2147483647 h 14"/>
                <a:gd name="T44" fmla="*/ 2147483647 w 143"/>
                <a:gd name="T45" fmla="*/ 2147483647 h 14"/>
                <a:gd name="T46" fmla="*/ 2147483647 w 143"/>
                <a:gd name="T47" fmla="*/ 0 h 14"/>
                <a:gd name="T48" fmla="*/ 2147483647 w 143"/>
                <a:gd name="T49" fmla="*/ 2147483647 h 14"/>
                <a:gd name="T50" fmla="*/ 2147483647 w 143"/>
                <a:gd name="T51" fmla="*/ 2147483647 h 14"/>
                <a:gd name="T52" fmla="*/ 2147483647 w 143"/>
                <a:gd name="T53" fmla="*/ 2147483647 h 14"/>
                <a:gd name="T54" fmla="*/ 2147483647 w 143"/>
                <a:gd name="T55" fmla="*/ 0 h 14"/>
                <a:gd name="T56" fmla="*/ 2147483647 w 143"/>
                <a:gd name="T57" fmla="*/ 0 h 14"/>
                <a:gd name="T58" fmla="*/ 2147483647 w 143"/>
                <a:gd name="T59" fmla="*/ 2147483647 h 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3"/>
                <a:gd name="T91" fmla="*/ 0 h 14"/>
                <a:gd name="T92" fmla="*/ 143 w 143"/>
                <a:gd name="T93" fmla="*/ 14 h 14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3" h="14">
                  <a:moveTo>
                    <a:pt x="0" y="14"/>
                  </a:moveTo>
                  <a:lnTo>
                    <a:pt x="5" y="14"/>
                  </a:lnTo>
                  <a:lnTo>
                    <a:pt x="10" y="13"/>
                  </a:lnTo>
                  <a:lnTo>
                    <a:pt x="15" y="13"/>
                  </a:lnTo>
                  <a:lnTo>
                    <a:pt x="20" y="11"/>
                  </a:lnTo>
                  <a:lnTo>
                    <a:pt x="25" y="10"/>
                  </a:lnTo>
                  <a:lnTo>
                    <a:pt x="30" y="11"/>
                  </a:lnTo>
                  <a:lnTo>
                    <a:pt x="35" y="10"/>
                  </a:lnTo>
                  <a:lnTo>
                    <a:pt x="40" y="9"/>
                  </a:lnTo>
                  <a:lnTo>
                    <a:pt x="45" y="8"/>
                  </a:lnTo>
                  <a:lnTo>
                    <a:pt x="49" y="8"/>
                  </a:lnTo>
                  <a:lnTo>
                    <a:pt x="54" y="6"/>
                  </a:lnTo>
                  <a:lnTo>
                    <a:pt x="59" y="6"/>
                  </a:lnTo>
                  <a:lnTo>
                    <a:pt x="64" y="5"/>
                  </a:lnTo>
                  <a:lnTo>
                    <a:pt x="69" y="6"/>
                  </a:lnTo>
                  <a:lnTo>
                    <a:pt x="74" y="5"/>
                  </a:lnTo>
                  <a:lnTo>
                    <a:pt x="79" y="5"/>
                  </a:lnTo>
                  <a:lnTo>
                    <a:pt x="84" y="4"/>
                  </a:lnTo>
                  <a:lnTo>
                    <a:pt x="89" y="4"/>
                  </a:lnTo>
                  <a:lnTo>
                    <a:pt x="94" y="3"/>
                  </a:lnTo>
                  <a:lnTo>
                    <a:pt x="99" y="2"/>
                  </a:lnTo>
                  <a:lnTo>
                    <a:pt x="104" y="2"/>
                  </a:lnTo>
                  <a:lnTo>
                    <a:pt x="109" y="1"/>
                  </a:lnTo>
                  <a:lnTo>
                    <a:pt x="114" y="0"/>
                  </a:lnTo>
                  <a:lnTo>
                    <a:pt x="119" y="2"/>
                  </a:lnTo>
                  <a:lnTo>
                    <a:pt x="124" y="1"/>
                  </a:lnTo>
                  <a:lnTo>
                    <a:pt x="129" y="2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3" y="1"/>
                  </a:lnTo>
                </a:path>
              </a:pathLst>
            </a:custGeom>
            <a:noFill/>
            <a:ln w="31750">
              <a:solidFill>
                <a:srgbClr val="9999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Freeform 99"/>
            <p:cNvSpPr>
              <a:spLocks/>
            </p:cNvSpPr>
            <p:nvPr/>
          </p:nvSpPr>
          <p:spPr bwMode="auto">
            <a:xfrm>
              <a:off x="1854834" y="4748848"/>
              <a:ext cx="2179320" cy="76200"/>
            </a:xfrm>
            <a:custGeom>
              <a:avLst/>
              <a:gdLst>
                <a:gd name="T0" fmla="*/ 0 w 143"/>
                <a:gd name="T1" fmla="*/ 2147483647 h 5"/>
                <a:gd name="T2" fmla="*/ 2147483647 w 143"/>
                <a:gd name="T3" fmla="*/ 2147483647 h 5"/>
                <a:gd name="T4" fmla="*/ 2147483647 w 143"/>
                <a:gd name="T5" fmla="*/ 2147483647 h 5"/>
                <a:gd name="T6" fmla="*/ 2147483647 w 143"/>
                <a:gd name="T7" fmla="*/ 0 h 5"/>
                <a:gd name="T8" fmla="*/ 2147483647 w 143"/>
                <a:gd name="T9" fmla="*/ 2147483647 h 5"/>
                <a:gd name="T10" fmla="*/ 2147483647 w 143"/>
                <a:gd name="T11" fmla="*/ 2147483647 h 5"/>
                <a:gd name="T12" fmla="*/ 2147483647 w 143"/>
                <a:gd name="T13" fmla="*/ 2147483647 h 5"/>
                <a:gd name="T14" fmla="*/ 2147483647 w 143"/>
                <a:gd name="T15" fmla="*/ 2147483647 h 5"/>
                <a:gd name="T16" fmla="*/ 2147483647 w 143"/>
                <a:gd name="T17" fmla="*/ 2147483647 h 5"/>
                <a:gd name="T18" fmla="*/ 2147483647 w 143"/>
                <a:gd name="T19" fmla="*/ 2147483647 h 5"/>
                <a:gd name="T20" fmla="*/ 2147483647 w 143"/>
                <a:gd name="T21" fmla="*/ 2147483647 h 5"/>
                <a:gd name="T22" fmla="*/ 2147483647 w 143"/>
                <a:gd name="T23" fmla="*/ 2147483647 h 5"/>
                <a:gd name="T24" fmla="*/ 2147483647 w 143"/>
                <a:gd name="T25" fmla="*/ 2147483647 h 5"/>
                <a:gd name="T26" fmla="*/ 2147483647 w 143"/>
                <a:gd name="T27" fmla="*/ 2147483647 h 5"/>
                <a:gd name="T28" fmla="*/ 2147483647 w 143"/>
                <a:gd name="T29" fmla="*/ 2147483647 h 5"/>
                <a:gd name="T30" fmla="*/ 2147483647 w 143"/>
                <a:gd name="T31" fmla="*/ 2147483647 h 5"/>
                <a:gd name="T32" fmla="*/ 2147483647 w 143"/>
                <a:gd name="T33" fmla="*/ 2147483647 h 5"/>
                <a:gd name="T34" fmla="*/ 2147483647 w 143"/>
                <a:gd name="T35" fmla="*/ 2147483647 h 5"/>
                <a:gd name="T36" fmla="*/ 2147483647 w 143"/>
                <a:gd name="T37" fmla="*/ 2147483647 h 5"/>
                <a:gd name="T38" fmla="*/ 2147483647 w 143"/>
                <a:gd name="T39" fmla="*/ 2147483647 h 5"/>
                <a:gd name="T40" fmla="*/ 2147483647 w 143"/>
                <a:gd name="T41" fmla="*/ 2147483647 h 5"/>
                <a:gd name="T42" fmla="*/ 2147483647 w 143"/>
                <a:gd name="T43" fmla="*/ 2147483647 h 5"/>
                <a:gd name="T44" fmla="*/ 2147483647 w 143"/>
                <a:gd name="T45" fmla="*/ 2147483647 h 5"/>
                <a:gd name="T46" fmla="*/ 2147483647 w 143"/>
                <a:gd name="T47" fmla="*/ 2147483647 h 5"/>
                <a:gd name="T48" fmla="*/ 2147483647 w 143"/>
                <a:gd name="T49" fmla="*/ 2147483647 h 5"/>
                <a:gd name="T50" fmla="*/ 2147483647 w 143"/>
                <a:gd name="T51" fmla="*/ 2147483647 h 5"/>
                <a:gd name="T52" fmla="*/ 2147483647 w 143"/>
                <a:gd name="T53" fmla="*/ 2147483647 h 5"/>
                <a:gd name="T54" fmla="*/ 2147483647 w 143"/>
                <a:gd name="T55" fmla="*/ 2147483647 h 5"/>
                <a:gd name="T56" fmla="*/ 2147483647 w 143"/>
                <a:gd name="T57" fmla="*/ 2147483647 h 5"/>
                <a:gd name="T58" fmla="*/ 2147483647 w 143"/>
                <a:gd name="T59" fmla="*/ 2147483647 h 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3"/>
                <a:gd name="T91" fmla="*/ 0 h 5"/>
                <a:gd name="T92" fmla="*/ 143 w 143"/>
                <a:gd name="T93" fmla="*/ 5 h 5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3" h="5">
                  <a:moveTo>
                    <a:pt x="0" y="3"/>
                  </a:moveTo>
                  <a:lnTo>
                    <a:pt x="5" y="2"/>
                  </a:lnTo>
                  <a:lnTo>
                    <a:pt x="10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5" y="2"/>
                  </a:lnTo>
                  <a:lnTo>
                    <a:pt x="40" y="3"/>
                  </a:lnTo>
                  <a:lnTo>
                    <a:pt x="45" y="3"/>
                  </a:lnTo>
                  <a:lnTo>
                    <a:pt x="49" y="3"/>
                  </a:lnTo>
                  <a:lnTo>
                    <a:pt x="54" y="3"/>
                  </a:lnTo>
                  <a:lnTo>
                    <a:pt x="59" y="2"/>
                  </a:lnTo>
                  <a:lnTo>
                    <a:pt x="64" y="2"/>
                  </a:lnTo>
                  <a:lnTo>
                    <a:pt x="69" y="2"/>
                  </a:lnTo>
                  <a:lnTo>
                    <a:pt x="74" y="2"/>
                  </a:lnTo>
                  <a:lnTo>
                    <a:pt x="79" y="3"/>
                  </a:lnTo>
                  <a:lnTo>
                    <a:pt x="84" y="2"/>
                  </a:lnTo>
                  <a:lnTo>
                    <a:pt x="89" y="2"/>
                  </a:lnTo>
                  <a:lnTo>
                    <a:pt x="94" y="3"/>
                  </a:lnTo>
                  <a:lnTo>
                    <a:pt x="99" y="3"/>
                  </a:lnTo>
                  <a:lnTo>
                    <a:pt x="104" y="3"/>
                  </a:lnTo>
                  <a:lnTo>
                    <a:pt x="109" y="3"/>
                  </a:lnTo>
                  <a:lnTo>
                    <a:pt x="114" y="3"/>
                  </a:lnTo>
                  <a:lnTo>
                    <a:pt x="119" y="4"/>
                  </a:lnTo>
                  <a:lnTo>
                    <a:pt x="124" y="5"/>
                  </a:lnTo>
                  <a:lnTo>
                    <a:pt x="129" y="5"/>
                  </a:lnTo>
                  <a:lnTo>
                    <a:pt x="134" y="4"/>
                  </a:lnTo>
                  <a:lnTo>
                    <a:pt x="138" y="4"/>
                  </a:lnTo>
                  <a:lnTo>
                    <a:pt x="143" y="3"/>
                  </a:lnTo>
                </a:path>
              </a:pathLst>
            </a:custGeom>
            <a:noFill/>
            <a:ln w="317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Freeform 100"/>
            <p:cNvSpPr>
              <a:spLocks/>
            </p:cNvSpPr>
            <p:nvPr/>
          </p:nvSpPr>
          <p:spPr bwMode="auto">
            <a:xfrm>
              <a:off x="1854834" y="4977448"/>
              <a:ext cx="2179320" cy="243840"/>
            </a:xfrm>
            <a:custGeom>
              <a:avLst/>
              <a:gdLst>
                <a:gd name="T0" fmla="*/ 0 w 143"/>
                <a:gd name="T1" fmla="*/ 2147483647 h 16"/>
                <a:gd name="T2" fmla="*/ 2147483647 w 143"/>
                <a:gd name="T3" fmla="*/ 2147483647 h 16"/>
                <a:gd name="T4" fmla="*/ 2147483647 w 143"/>
                <a:gd name="T5" fmla="*/ 2147483647 h 16"/>
                <a:gd name="T6" fmla="*/ 2147483647 w 143"/>
                <a:gd name="T7" fmla="*/ 2147483647 h 16"/>
                <a:gd name="T8" fmla="*/ 2147483647 w 143"/>
                <a:gd name="T9" fmla="*/ 2147483647 h 16"/>
                <a:gd name="T10" fmla="*/ 2147483647 w 143"/>
                <a:gd name="T11" fmla="*/ 2147483647 h 16"/>
                <a:gd name="T12" fmla="*/ 2147483647 w 143"/>
                <a:gd name="T13" fmla="*/ 2147483647 h 16"/>
                <a:gd name="T14" fmla="*/ 2147483647 w 143"/>
                <a:gd name="T15" fmla="*/ 2147483647 h 16"/>
                <a:gd name="T16" fmla="*/ 2147483647 w 143"/>
                <a:gd name="T17" fmla="*/ 2147483647 h 16"/>
                <a:gd name="T18" fmla="*/ 2147483647 w 143"/>
                <a:gd name="T19" fmla="*/ 2147483647 h 16"/>
                <a:gd name="T20" fmla="*/ 2147483647 w 143"/>
                <a:gd name="T21" fmla="*/ 2147483647 h 16"/>
                <a:gd name="T22" fmla="*/ 2147483647 w 143"/>
                <a:gd name="T23" fmla="*/ 2147483647 h 16"/>
                <a:gd name="T24" fmla="*/ 2147483647 w 143"/>
                <a:gd name="T25" fmla="*/ 2147483647 h 16"/>
                <a:gd name="T26" fmla="*/ 2147483647 w 143"/>
                <a:gd name="T27" fmla="*/ 2147483647 h 16"/>
                <a:gd name="T28" fmla="*/ 2147483647 w 143"/>
                <a:gd name="T29" fmla="*/ 2147483647 h 16"/>
                <a:gd name="T30" fmla="*/ 2147483647 w 143"/>
                <a:gd name="T31" fmla="*/ 2147483647 h 16"/>
                <a:gd name="T32" fmla="*/ 2147483647 w 143"/>
                <a:gd name="T33" fmla="*/ 2147483647 h 16"/>
                <a:gd name="T34" fmla="*/ 2147483647 w 143"/>
                <a:gd name="T35" fmla="*/ 2147483647 h 16"/>
                <a:gd name="T36" fmla="*/ 2147483647 w 143"/>
                <a:gd name="T37" fmla="*/ 2147483647 h 16"/>
                <a:gd name="T38" fmla="*/ 2147483647 w 143"/>
                <a:gd name="T39" fmla="*/ 2147483647 h 16"/>
                <a:gd name="T40" fmla="*/ 2147483647 w 143"/>
                <a:gd name="T41" fmla="*/ 2147483647 h 16"/>
                <a:gd name="T42" fmla="*/ 2147483647 w 143"/>
                <a:gd name="T43" fmla="*/ 0 h 16"/>
                <a:gd name="T44" fmla="*/ 2147483647 w 143"/>
                <a:gd name="T45" fmla="*/ 2147483647 h 16"/>
                <a:gd name="T46" fmla="*/ 2147483647 w 143"/>
                <a:gd name="T47" fmla="*/ 2147483647 h 16"/>
                <a:gd name="T48" fmla="*/ 2147483647 w 143"/>
                <a:gd name="T49" fmla="*/ 2147483647 h 16"/>
                <a:gd name="T50" fmla="*/ 2147483647 w 143"/>
                <a:gd name="T51" fmla="*/ 2147483647 h 16"/>
                <a:gd name="T52" fmla="*/ 2147483647 w 143"/>
                <a:gd name="T53" fmla="*/ 2147483647 h 16"/>
                <a:gd name="T54" fmla="*/ 2147483647 w 143"/>
                <a:gd name="T55" fmla="*/ 2147483647 h 16"/>
                <a:gd name="T56" fmla="*/ 2147483647 w 143"/>
                <a:gd name="T57" fmla="*/ 2147483647 h 16"/>
                <a:gd name="T58" fmla="*/ 2147483647 w 143"/>
                <a:gd name="T59" fmla="*/ 2147483647 h 1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3"/>
                <a:gd name="T91" fmla="*/ 0 h 16"/>
                <a:gd name="T92" fmla="*/ 143 w 143"/>
                <a:gd name="T93" fmla="*/ 16 h 1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3" h="16">
                  <a:moveTo>
                    <a:pt x="0" y="16"/>
                  </a:moveTo>
                  <a:lnTo>
                    <a:pt x="5" y="14"/>
                  </a:lnTo>
                  <a:lnTo>
                    <a:pt x="10" y="13"/>
                  </a:lnTo>
                  <a:lnTo>
                    <a:pt x="15" y="12"/>
                  </a:lnTo>
                  <a:lnTo>
                    <a:pt x="20" y="9"/>
                  </a:lnTo>
                  <a:lnTo>
                    <a:pt x="25" y="7"/>
                  </a:lnTo>
                  <a:lnTo>
                    <a:pt x="30" y="6"/>
                  </a:lnTo>
                  <a:lnTo>
                    <a:pt x="35" y="5"/>
                  </a:lnTo>
                  <a:lnTo>
                    <a:pt x="40" y="4"/>
                  </a:lnTo>
                  <a:lnTo>
                    <a:pt x="45" y="4"/>
                  </a:lnTo>
                  <a:lnTo>
                    <a:pt x="49" y="3"/>
                  </a:lnTo>
                  <a:lnTo>
                    <a:pt x="54" y="3"/>
                  </a:lnTo>
                  <a:lnTo>
                    <a:pt x="59" y="2"/>
                  </a:lnTo>
                  <a:lnTo>
                    <a:pt x="64" y="2"/>
                  </a:lnTo>
                  <a:lnTo>
                    <a:pt x="69" y="2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4" y="2"/>
                  </a:lnTo>
                  <a:lnTo>
                    <a:pt x="89" y="1"/>
                  </a:lnTo>
                  <a:lnTo>
                    <a:pt x="94" y="1"/>
                  </a:lnTo>
                  <a:lnTo>
                    <a:pt x="99" y="1"/>
                  </a:lnTo>
                  <a:lnTo>
                    <a:pt x="104" y="0"/>
                  </a:lnTo>
                  <a:lnTo>
                    <a:pt x="109" y="1"/>
                  </a:lnTo>
                  <a:lnTo>
                    <a:pt x="114" y="2"/>
                  </a:lnTo>
                  <a:lnTo>
                    <a:pt x="119" y="2"/>
                  </a:lnTo>
                  <a:lnTo>
                    <a:pt x="124" y="2"/>
                  </a:lnTo>
                  <a:lnTo>
                    <a:pt x="129" y="3"/>
                  </a:lnTo>
                  <a:lnTo>
                    <a:pt x="134" y="4"/>
                  </a:lnTo>
                  <a:lnTo>
                    <a:pt x="138" y="4"/>
                  </a:lnTo>
                  <a:lnTo>
                    <a:pt x="143" y="4"/>
                  </a:lnTo>
                </a:path>
              </a:pathLst>
            </a:custGeom>
            <a:noFill/>
            <a:ln w="31750">
              <a:solidFill>
                <a:srgbClr val="FF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Freeform 101"/>
            <p:cNvSpPr>
              <a:spLocks/>
            </p:cNvSpPr>
            <p:nvPr/>
          </p:nvSpPr>
          <p:spPr bwMode="auto">
            <a:xfrm>
              <a:off x="1854834" y="5312728"/>
              <a:ext cx="2179320" cy="30480"/>
            </a:xfrm>
            <a:custGeom>
              <a:avLst/>
              <a:gdLst>
                <a:gd name="T0" fmla="*/ 0 w 143"/>
                <a:gd name="T1" fmla="*/ 2147483647 h 2"/>
                <a:gd name="T2" fmla="*/ 2147483647 w 143"/>
                <a:gd name="T3" fmla="*/ 2147483647 h 2"/>
                <a:gd name="T4" fmla="*/ 2147483647 w 143"/>
                <a:gd name="T5" fmla="*/ 2147483647 h 2"/>
                <a:gd name="T6" fmla="*/ 2147483647 w 143"/>
                <a:gd name="T7" fmla="*/ 2147483647 h 2"/>
                <a:gd name="T8" fmla="*/ 2147483647 w 143"/>
                <a:gd name="T9" fmla="*/ 2147483647 h 2"/>
                <a:gd name="T10" fmla="*/ 2147483647 w 143"/>
                <a:gd name="T11" fmla="*/ 2147483647 h 2"/>
                <a:gd name="T12" fmla="*/ 2147483647 w 143"/>
                <a:gd name="T13" fmla="*/ 2147483647 h 2"/>
                <a:gd name="T14" fmla="*/ 2147483647 w 143"/>
                <a:gd name="T15" fmla="*/ 2147483647 h 2"/>
                <a:gd name="T16" fmla="*/ 2147483647 w 143"/>
                <a:gd name="T17" fmla="*/ 2147483647 h 2"/>
                <a:gd name="T18" fmla="*/ 2147483647 w 143"/>
                <a:gd name="T19" fmla="*/ 2147483647 h 2"/>
                <a:gd name="T20" fmla="*/ 2147483647 w 143"/>
                <a:gd name="T21" fmla="*/ 2147483647 h 2"/>
                <a:gd name="T22" fmla="*/ 2147483647 w 143"/>
                <a:gd name="T23" fmla="*/ 2147483647 h 2"/>
                <a:gd name="T24" fmla="*/ 2147483647 w 143"/>
                <a:gd name="T25" fmla="*/ 2147483647 h 2"/>
                <a:gd name="T26" fmla="*/ 2147483647 w 143"/>
                <a:gd name="T27" fmla="*/ 2147483647 h 2"/>
                <a:gd name="T28" fmla="*/ 2147483647 w 143"/>
                <a:gd name="T29" fmla="*/ 2147483647 h 2"/>
                <a:gd name="T30" fmla="*/ 2147483647 w 143"/>
                <a:gd name="T31" fmla="*/ 2147483647 h 2"/>
                <a:gd name="T32" fmla="*/ 2147483647 w 143"/>
                <a:gd name="T33" fmla="*/ 2147483647 h 2"/>
                <a:gd name="T34" fmla="*/ 2147483647 w 143"/>
                <a:gd name="T35" fmla="*/ 2147483647 h 2"/>
                <a:gd name="T36" fmla="*/ 2147483647 w 143"/>
                <a:gd name="T37" fmla="*/ 2147483647 h 2"/>
                <a:gd name="T38" fmla="*/ 2147483647 w 143"/>
                <a:gd name="T39" fmla="*/ 2147483647 h 2"/>
                <a:gd name="T40" fmla="*/ 2147483647 w 143"/>
                <a:gd name="T41" fmla="*/ 2147483647 h 2"/>
                <a:gd name="T42" fmla="*/ 2147483647 w 143"/>
                <a:gd name="T43" fmla="*/ 2147483647 h 2"/>
                <a:gd name="T44" fmla="*/ 2147483647 w 143"/>
                <a:gd name="T45" fmla="*/ 2147483647 h 2"/>
                <a:gd name="T46" fmla="*/ 2147483647 w 143"/>
                <a:gd name="T47" fmla="*/ 2147483647 h 2"/>
                <a:gd name="T48" fmla="*/ 2147483647 w 143"/>
                <a:gd name="T49" fmla="*/ 2147483647 h 2"/>
                <a:gd name="T50" fmla="*/ 2147483647 w 143"/>
                <a:gd name="T51" fmla="*/ 2147483647 h 2"/>
                <a:gd name="T52" fmla="*/ 2147483647 w 143"/>
                <a:gd name="T53" fmla="*/ 2147483647 h 2"/>
                <a:gd name="T54" fmla="*/ 2147483647 w 143"/>
                <a:gd name="T55" fmla="*/ 2147483647 h 2"/>
                <a:gd name="T56" fmla="*/ 2147483647 w 143"/>
                <a:gd name="T57" fmla="*/ 0 h 2"/>
                <a:gd name="T58" fmla="*/ 2147483647 w 143"/>
                <a:gd name="T59" fmla="*/ 0 h 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3"/>
                <a:gd name="T91" fmla="*/ 0 h 2"/>
                <a:gd name="T92" fmla="*/ 143 w 143"/>
                <a:gd name="T93" fmla="*/ 2 h 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3" h="2">
                  <a:moveTo>
                    <a:pt x="0" y="2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5" y="2"/>
                  </a:lnTo>
                  <a:lnTo>
                    <a:pt x="30" y="2"/>
                  </a:lnTo>
                  <a:lnTo>
                    <a:pt x="35" y="2"/>
                  </a:lnTo>
                  <a:lnTo>
                    <a:pt x="40" y="2"/>
                  </a:lnTo>
                  <a:lnTo>
                    <a:pt x="45" y="2"/>
                  </a:lnTo>
                  <a:lnTo>
                    <a:pt x="49" y="2"/>
                  </a:lnTo>
                  <a:lnTo>
                    <a:pt x="54" y="1"/>
                  </a:lnTo>
                  <a:lnTo>
                    <a:pt x="59" y="1"/>
                  </a:lnTo>
                  <a:lnTo>
                    <a:pt x="64" y="1"/>
                  </a:lnTo>
                  <a:lnTo>
                    <a:pt x="69" y="1"/>
                  </a:lnTo>
                  <a:lnTo>
                    <a:pt x="74" y="1"/>
                  </a:lnTo>
                  <a:lnTo>
                    <a:pt x="79" y="1"/>
                  </a:lnTo>
                  <a:lnTo>
                    <a:pt x="84" y="1"/>
                  </a:lnTo>
                  <a:lnTo>
                    <a:pt x="89" y="1"/>
                  </a:lnTo>
                  <a:lnTo>
                    <a:pt x="94" y="1"/>
                  </a:lnTo>
                  <a:lnTo>
                    <a:pt x="99" y="1"/>
                  </a:lnTo>
                  <a:lnTo>
                    <a:pt x="104" y="1"/>
                  </a:lnTo>
                  <a:lnTo>
                    <a:pt x="109" y="1"/>
                  </a:lnTo>
                  <a:lnTo>
                    <a:pt x="114" y="1"/>
                  </a:lnTo>
                  <a:lnTo>
                    <a:pt x="119" y="1"/>
                  </a:lnTo>
                  <a:lnTo>
                    <a:pt x="124" y="1"/>
                  </a:lnTo>
                  <a:lnTo>
                    <a:pt x="129" y="1"/>
                  </a:lnTo>
                  <a:lnTo>
                    <a:pt x="134" y="1"/>
                  </a:lnTo>
                  <a:lnTo>
                    <a:pt x="138" y="0"/>
                  </a:lnTo>
                  <a:lnTo>
                    <a:pt x="143" y="0"/>
                  </a:lnTo>
                </a:path>
              </a:pathLst>
            </a:custGeom>
            <a:noFill/>
            <a:ln w="31750">
              <a:solidFill>
                <a:srgbClr val="99CC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Freeform 102"/>
            <p:cNvSpPr>
              <a:spLocks/>
            </p:cNvSpPr>
            <p:nvPr/>
          </p:nvSpPr>
          <p:spPr bwMode="auto">
            <a:xfrm>
              <a:off x="1854834" y="5236528"/>
              <a:ext cx="2179320" cy="15240"/>
            </a:xfrm>
            <a:custGeom>
              <a:avLst/>
              <a:gdLst>
                <a:gd name="T0" fmla="*/ 0 w 143"/>
                <a:gd name="T1" fmla="*/ 2147483647 h 1"/>
                <a:gd name="T2" fmla="*/ 2147483647 w 143"/>
                <a:gd name="T3" fmla="*/ 0 h 1"/>
                <a:gd name="T4" fmla="*/ 2147483647 w 143"/>
                <a:gd name="T5" fmla="*/ 0 h 1"/>
                <a:gd name="T6" fmla="*/ 2147483647 w 143"/>
                <a:gd name="T7" fmla="*/ 0 h 1"/>
                <a:gd name="T8" fmla="*/ 2147483647 w 143"/>
                <a:gd name="T9" fmla="*/ 0 h 1"/>
                <a:gd name="T10" fmla="*/ 2147483647 w 143"/>
                <a:gd name="T11" fmla="*/ 0 h 1"/>
                <a:gd name="T12" fmla="*/ 2147483647 w 143"/>
                <a:gd name="T13" fmla="*/ 0 h 1"/>
                <a:gd name="T14" fmla="*/ 2147483647 w 143"/>
                <a:gd name="T15" fmla="*/ 0 h 1"/>
                <a:gd name="T16" fmla="*/ 2147483647 w 143"/>
                <a:gd name="T17" fmla="*/ 0 h 1"/>
                <a:gd name="T18" fmla="*/ 2147483647 w 143"/>
                <a:gd name="T19" fmla="*/ 2147483647 h 1"/>
                <a:gd name="T20" fmla="*/ 2147483647 w 143"/>
                <a:gd name="T21" fmla="*/ 0 h 1"/>
                <a:gd name="T22" fmla="*/ 2147483647 w 143"/>
                <a:gd name="T23" fmla="*/ 0 h 1"/>
                <a:gd name="T24" fmla="*/ 2147483647 w 143"/>
                <a:gd name="T25" fmla="*/ 0 h 1"/>
                <a:gd name="T26" fmla="*/ 2147483647 w 143"/>
                <a:gd name="T27" fmla="*/ 0 h 1"/>
                <a:gd name="T28" fmla="*/ 2147483647 w 143"/>
                <a:gd name="T29" fmla="*/ 0 h 1"/>
                <a:gd name="T30" fmla="*/ 2147483647 w 143"/>
                <a:gd name="T31" fmla="*/ 0 h 1"/>
                <a:gd name="T32" fmla="*/ 2147483647 w 143"/>
                <a:gd name="T33" fmla="*/ 0 h 1"/>
                <a:gd name="T34" fmla="*/ 2147483647 w 143"/>
                <a:gd name="T35" fmla="*/ 0 h 1"/>
                <a:gd name="T36" fmla="*/ 2147483647 w 143"/>
                <a:gd name="T37" fmla="*/ 0 h 1"/>
                <a:gd name="T38" fmla="*/ 2147483647 w 143"/>
                <a:gd name="T39" fmla="*/ 0 h 1"/>
                <a:gd name="T40" fmla="*/ 2147483647 w 143"/>
                <a:gd name="T41" fmla="*/ 0 h 1"/>
                <a:gd name="T42" fmla="*/ 2147483647 w 143"/>
                <a:gd name="T43" fmla="*/ 0 h 1"/>
                <a:gd name="T44" fmla="*/ 2147483647 w 143"/>
                <a:gd name="T45" fmla="*/ 0 h 1"/>
                <a:gd name="T46" fmla="*/ 2147483647 w 143"/>
                <a:gd name="T47" fmla="*/ 0 h 1"/>
                <a:gd name="T48" fmla="*/ 2147483647 w 143"/>
                <a:gd name="T49" fmla="*/ 0 h 1"/>
                <a:gd name="T50" fmla="*/ 2147483647 w 143"/>
                <a:gd name="T51" fmla="*/ 0 h 1"/>
                <a:gd name="T52" fmla="*/ 2147483647 w 143"/>
                <a:gd name="T53" fmla="*/ 0 h 1"/>
                <a:gd name="T54" fmla="*/ 2147483647 w 143"/>
                <a:gd name="T55" fmla="*/ 0 h 1"/>
                <a:gd name="T56" fmla="*/ 2147483647 w 143"/>
                <a:gd name="T57" fmla="*/ 0 h 1"/>
                <a:gd name="T58" fmla="*/ 2147483647 w 143"/>
                <a:gd name="T59" fmla="*/ 0 h 1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43"/>
                <a:gd name="T91" fmla="*/ 0 h 1"/>
                <a:gd name="T92" fmla="*/ 143 w 143"/>
                <a:gd name="T93" fmla="*/ 1 h 1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43" h="1">
                  <a:moveTo>
                    <a:pt x="0" y="1"/>
                  </a:moveTo>
                  <a:lnTo>
                    <a:pt x="5" y="0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0"/>
                  </a:lnTo>
                  <a:lnTo>
                    <a:pt x="69" y="0"/>
                  </a:lnTo>
                  <a:lnTo>
                    <a:pt x="74" y="0"/>
                  </a:lnTo>
                  <a:lnTo>
                    <a:pt x="79" y="0"/>
                  </a:lnTo>
                  <a:lnTo>
                    <a:pt x="84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3" y="0"/>
                  </a:lnTo>
                </a:path>
              </a:pathLst>
            </a:custGeom>
            <a:noFill/>
            <a:ln w="3175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Freeform 103"/>
            <p:cNvSpPr>
              <a:spLocks/>
            </p:cNvSpPr>
            <p:nvPr/>
          </p:nvSpPr>
          <p:spPr bwMode="auto">
            <a:xfrm>
              <a:off x="3957954" y="3803968"/>
              <a:ext cx="2042160" cy="228600"/>
            </a:xfrm>
            <a:custGeom>
              <a:avLst/>
              <a:gdLst>
                <a:gd name="T0" fmla="*/ 0 w 134"/>
                <a:gd name="T1" fmla="*/ 2147483647 h 15"/>
                <a:gd name="T2" fmla="*/ 2147483647 w 134"/>
                <a:gd name="T3" fmla="*/ 2147483647 h 15"/>
                <a:gd name="T4" fmla="*/ 2147483647 w 134"/>
                <a:gd name="T5" fmla="*/ 2147483647 h 15"/>
                <a:gd name="T6" fmla="*/ 2147483647 w 134"/>
                <a:gd name="T7" fmla="*/ 2147483647 h 15"/>
                <a:gd name="T8" fmla="*/ 2147483647 w 134"/>
                <a:gd name="T9" fmla="*/ 0 h 15"/>
                <a:gd name="T10" fmla="*/ 2147483647 w 134"/>
                <a:gd name="T11" fmla="*/ 0 h 15"/>
                <a:gd name="T12" fmla="*/ 2147483647 w 134"/>
                <a:gd name="T13" fmla="*/ 0 h 15"/>
                <a:gd name="T14" fmla="*/ 2147483647 w 134"/>
                <a:gd name="T15" fmla="*/ 0 h 15"/>
                <a:gd name="T16" fmla="*/ 2147483647 w 134"/>
                <a:gd name="T17" fmla="*/ 0 h 15"/>
                <a:gd name="T18" fmla="*/ 2147483647 w 134"/>
                <a:gd name="T19" fmla="*/ 0 h 15"/>
                <a:gd name="T20" fmla="*/ 2147483647 w 134"/>
                <a:gd name="T21" fmla="*/ 2147483647 h 15"/>
                <a:gd name="T22" fmla="*/ 2147483647 w 134"/>
                <a:gd name="T23" fmla="*/ 2147483647 h 15"/>
                <a:gd name="T24" fmla="*/ 2147483647 w 134"/>
                <a:gd name="T25" fmla="*/ 2147483647 h 15"/>
                <a:gd name="T26" fmla="*/ 2147483647 w 134"/>
                <a:gd name="T27" fmla="*/ 2147483647 h 15"/>
                <a:gd name="T28" fmla="*/ 2147483647 w 134"/>
                <a:gd name="T29" fmla="*/ 2147483647 h 15"/>
                <a:gd name="T30" fmla="*/ 2147483647 w 134"/>
                <a:gd name="T31" fmla="*/ 2147483647 h 15"/>
                <a:gd name="T32" fmla="*/ 2147483647 w 134"/>
                <a:gd name="T33" fmla="*/ 2147483647 h 15"/>
                <a:gd name="T34" fmla="*/ 2147483647 w 134"/>
                <a:gd name="T35" fmla="*/ 2147483647 h 15"/>
                <a:gd name="T36" fmla="*/ 2147483647 w 134"/>
                <a:gd name="T37" fmla="*/ 2147483647 h 15"/>
                <a:gd name="T38" fmla="*/ 2147483647 w 134"/>
                <a:gd name="T39" fmla="*/ 2147483647 h 15"/>
                <a:gd name="T40" fmla="*/ 2147483647 w 134"/>
                <a:gd name="T41" fmla="*/ 2147483647 h 15"/>
                <a:gd name="T42" fmla="*/ 2147483647 w 134"/>
                <a:gd name="T43" fmla="*/ 2147483647 h 15"/>
                <a:gd name="T44" fmla="*/ 2147483647 w 134"/>
                <a:gd name="T45" fmla="*/ 2147483647 h 15"/>
                <a:gd name="T46" fmla="*/ 2147483647 w 134"/>
                <a:gd name="T47" fmla="*/ 2147483647 h 15"/>
                <a:gd name="T48" fmla="*/ 2147483647 w 134"/>
                <a:gd name="T49" fmla="*/ 2147483647 h 15"/>
                <a:gd name="T50" fmla="*/ 2147483647 w 134"/>
                <a:gd name="T51" fmla="*/ 2147483647 h 15"/>
                <a:gd name="T52" fmla="*/ 2147483647 w 134"/>
                <a:gd name="T53" fmla="*/ 2147483647 h 15"/>
                <a:gd name="T54" fmla="*/ 2147483647 w 134"/>
                <a:gd name="T55" fmla="*/ 2147483647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5"/>
                <a:gd name="T86" fmla="*/ 134 w 134"/>
                <a:gd name="T87" fmla="*/ 15 h 1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5">
                  <a:moveTo>
                    <a:pt x="0" y="5"/>
                  </a:moveTo>
                  <a:lnTo>
                    <a:pt x="5" y="4"/>
                  </a:lnTo>
                  <a:lnTo>
                    <a:pt x="10" y="2"/>
                  </a:lnTo>
                  <a:lnTo>
                    <a:pt x="15" y="1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5" y="0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50" y="1"/>
                  </a:lnTo>
                  <a:lnTo>
                    <a:pt x="55" y="1"/>
                  </a:lnTo>
                  <a:lnTo>
                    <a:pt x="60" y="2"/>
                  </a:lnTo>
                  <a:lnTo>
                    <a:pt x="65" y="3"/>
                  </a:lnTo>
                  <a:lnTo>
                    <a:pt x="70" y="4"/>
                  </a:lnTo>
                  <a:lnTo>
                    <a:pt x="75" y="5"/>
                  </a:lnTo>
                  <a:lnTo>
                    <a:pt x="80" y="6"/>
                  </a:lnTo>
                  <a:lnTo>
                    <a:pt x="85" y="6"/>
                  </a:lnTo>
                  <a:lnTo>
                    <a:pt x="89" y="7"/>
                  </a:lnTo>
                  <a:lnTo>
                    <a:pt x="94" y="8"/>
                  </a:lnTo>
                  <a:lnTo>
                    <a:pt x="99" y="9"/>
                  </a:lnTo>
                  <a:lnTo>
                    <a:pt x="104" y="10"/>
                  </a:lnTo>
                  <a:lnTo>
                    <a:pt x="109" y="11"/>
                  </a:lnTo>
                  <a:lnTo>
                    <a:pt x="114" y="12"/>
                  </a:lnTo>
                  <a:lnTo>
                    <a:pt x="119" y="12"/>
                  </a:lnTo>
                  <a:lnTo>
                    <a:pt x="124" y="13"/>
                  </a:lnTo>
                  <a:lnTo>
                    <a:pt x="129" y="14"/>
                  </a:lnTo>
                  <a:lnTo>
                    <a:pt x="134" y="15"/>
                  </a:lnTo>
                </a:path>
              </a:pathLst>
            </a:custGeom>
            <a:noFill/>
            <a:ln w="31750">
              <a:solidFill>
                <a:srgbClr val="9933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Freeform 104"/>
            <p:cNvSpPr>
              <a:spLocks/>
            </p:cNvSpPr>
            <p:nvPr/>
          </p:nvSpPr>
          <p:spPr bwMode="auto">
            <a:xfrm>
              <a:off x="3957954" y="3544888"/>
              <a:ext cx="2042160" cy="304800"/>
            </a:xfrm>
            <a:custGeom>
              <a:avLst/>
              <a:gdLst>
                <a:gd name="T0" fmla="*/ 0 w 134"/>
                <a:gd name="T1" fmla="*/ 0 h 20"/>
                <a:gd name="T2" fmla="*/ 2147483647 w 134"/>
                <a:gd name="T3" fmla="*/ 2147483647 h 20"/>
                <a:gd name="T4" fmla="*/ 2147483647 w 134"/>
                <a:gd name="T5" fmla="*/ 2147483647 h 20"/>
                <a:gd name="T6" fmla="*/ 2147483647 w 134"/>
                <a:gd name="T7" fmla="*/ 2147483647 h 20"/>
                <a:gd name="T8" fmla="*/ 2147483647 w 134"/>
                <a:gd name="T9" fmla="*/ 2147483647 h 20"/>
                <a:gd name="T10" fmla="*/ 2147483647 w 134"/>
                <a:gd name="T11" fmla="*/ 2147483647 h 20"/>
                <a:gd name="T12" fmla="*/ 2147483647 w 134"/>
                <a:gd name="T13" fmla="*/ 2147483647 h 20"/>
                <a:gd name="T14" fmla="*/ 2147483647 w 134"/>
                <a:gd name="T15" fmla="*/ 2147483647 h 20"/>
                <a:gd name="T16" fmla="*/ 2147483647 w 134"/>
                <a:gd name="T17" fmla="*/ 2147483647 h 20"/>
                <a:gd name="T18" fmla="*/ 2147483647 w 134"/>
                <a:gd name="T19" fmla="*/ 2147483647 h 20"/>
                <a:gd name="T20" fmla="*/ 2147483647 w 134"/>
                <a:gd name="T21" fmla="*/ 2147483647 h 20"/>
                <a:gd name="T22" fmla="*/ 2147483647 w 134"/>
                <a:gd name="T23" fmla="*/ 2147483647 h 20"/>
                <a:gd name="T24" fmla="*/ 2147483647 w 134"/>
                <a:gd name="T25" fmla="*/ 2147483647 h 20"/>
                <a:gd name="T26" fmla="*/ 2147483647 w 134"/>
                <a:gd name="T27" fmla="*/ 2147483647 h 20"/>
                <a:gd name="T28" fmla="*/ 2147483647 w 134"/>
                <a:gd name="T29" fmla="*/ 2147483647 h 20"/>
                <a:gd name="T30" fmla="*/ 2147483647 w 134"/>
                <a:gd name="T31" fmla="*/ 2147483647 h 20"/>
                <a:gd name="T32" fmla="*/ 2147483647 w 134"/>
                <a:gd name="T33" fmla="*/ 2147483647 h 20"/>
                <a:gd name="T34" fmla="*/ 2147483647 w 134"/>
                <a:gd name="T35" fmla="*/ 2147483647 h 20"/>
                <a:gd name="T36" fmla="*/ 2147483647 w 134"/>
                <a:gd name="T37" fmla="*/ 2147483647 h 20"/>
                <a:gd name="T38" fmla="*/ 2147483647 w 134"/>
                <a:gd name="T39" fmla="*/ 2147483647 h 20"/>
                <a:gd name="T40" fmla="*/ 2147483647 w 134"/>
                <a:gd name="T41" fmla="*/ 2147483647 h 20"/>
                <a:gd name="T42" fmla="*/ 2147483647 w 134"/>
                <a:gd name="T43" fmla="*/ 2147483647 h 20"/>
                <a:gd name="T44" fmla="*/ 2147483647 w 134"/>
                <a:gd name="T45" fmla="*/ 2147483647 h 20"/>
                <a:gd name="T46" fmla="*/ 2147483647 w 134"/>
                <a:gd name="T47" fmla="*/ 2147483647 h 20"/>
                <a:gd name="T48" fmla="*/ 2147483647 w 134"/>
                <a:gd name="T49" fmla="*/ 2147483647 h 20"/>
                <a:gd name="T50" fmla="*/ 2147483647 w 134"/>
                <a:gd name="T51" fmla="*/ 2147483647 h 20"/>
                <a:gd name="T52" fmla="*/ 2147483647 w 134"/>
                <a:gd name="T53" fmla="*/ 2147483647 h 20"/>
                <a:gd name="T54" fmla="*/ 2147483647 w 134"/>
                <a:gd name="T55" fmla="*/ 2147483647 h 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20"/>
                <a:gd name="T86" fmla="*/ 134 w 134"/>
                <a:gd name="T87" fmla="*/ 20 h 2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20">
                  <a:moveTo>
                    <a:pt x="0" y="0"/>
                  </a:moveTo>
                  <a:lnTo>
                    <a:pt x="5" y="1"/>
                  </a:lnTo>
                  <a:lnTo>
                    <a:pt x="10" y="3"/>
                  </a:lnTo>
                  <a:lnTo>
                    <a:pt x="15" y="3"/>
                  </a:lnTo>
                  <a:lnTo>
                    <a:pt x="20" y="4"/>
                  </a:lnTo>
                  <a:lnTo>
                    <a:pt x="25" y="5"/>
                  </a:lnTo>
                  <a:lnTo>
                    <a:pt x="30" y="6"/>
                  </a:lnTo>
                  <a:lnTo>
                    <a:pt x="35" y="7"/>
                  </a:lnTo>
                  <a:lnTo>
                    <a:pt x="40" y="8"/>
                  </a:lnTo>
                  <a:lnTo>
                    <a:pt x="45" y="9"/>
                  </a:lnTo>
                  <a:lnTo>
                    <a:pt x="50" y="11"/>
                  </a:lnTo>
                  <a:lnTo>
                    <a:pt x="55" y="11"/>
                  </a:lnTo>
                  <a:lnTo>
                    <a:pt x="60" y="12"/>
                  </a:lnTo>
                  <a:lnTo>
                    <a:pt x="65" y="13"/>
                  </a:lnTo>
                  <a:lnTo>
                    <a:pt x="70" y="14"/>
                  </a:lnTo>
                  <a:lnTo>
                    <a:pt x="75" y="14"/>
                  </a:lnTo>
                  <a:lnTo>
                    <a:pt x="80" y="15"/>
                  </a:lnTo>
                  <a:lnTo>
                    <a:pt x="85" y="15"/>
                  </a:lnTo>
                  <a:lnTo>
                    <a:pt x="89" y="16"/>
                  </a:lnTo>
                  <a:lnTo>
                    <a:pt x="94" y="16"/>
                  </a:lnTo>
                  <a:lnTo>
                    <a:pt x="99" y="17"/>
                  </a:lnTo>
                  <a:lnTo>
                    <a:pt x="104" y="17"/>
                  </a:lnTo>
                  <a:lnTo>
                    <a:pt x="109" y="18"/>
                  </a:lnTo>
                  <a:lnTo>
                    <a:pt x="114" y="18"/>
                  </a:lnTo>
                  <a:lnTo>
                    <a:pt x="119" y="19"/>
                  </a:lnTo>
                  <a:lnTo>
                    <a:pt x="124" y="19"/>
                  </a:lnTo>
                  <a:lnTo>
                    <a:pt x="129" y="20"/>
                  </a:lnTo>
                  <a:lnTo>
                    <a:pt x="134" y="2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Freeform 105"/>
            <p:cNvSpPr>
              <a:spLocks/>
            </p:cNvSpPr>
            <p:nvPr/>
          </p:nvSpPr>
          <p:spPr bwMode="auto">
            <a:xfrm>
              <a:off x="3957954" y="4093528"/>
              <a:ext cx="2042160" cy="121920"/>
            </a:xfrm>
            <a:custGeom>
              <a:avLst/>
              <a:gdLst>
                <a:gd name="T0" fmla="*/ 0 w 134"/>
                <a:gd name="T1" fmla="*/ 2147483647 h 8"/>
                <a:gd name="T2" fmla="*/ 2147483647 w 134"/>
                <a:gd name="T3" fmla="*/ 2147483647 h 8"/>
                <a:gd name="T4" fmla="*/ 2147483647 w 134"/>
                <a:gd name="T5" fmla="*/ 2147483647 h 8"/>
                <a:gd name="T6" fmla="*/ 2147483647 w 134"/>
                <a:gd name="T7" fmla="*/ 2147483647 h 8"/>
                <a:gd name="T8" fmla="*/ 2147483647 w 134"/>
                <a:gd name="T9" fmla="*/ 2147483647 h 8"/>
                <a:gd name="T10" fmla="*/ 2147483647 w 134"/>
                <a:gd name="T11" fmla="*/ 2147483647 h 8"/>
                <a:gd name="T12" fmla="*/ 2147483647 w 134"/>
                <a:gd name="T13" fmla="*/ 2147483647 h 8"/>
                <a:gd name="T14" fmla="*/ 2147483647 w 134"/>
                <a:gd name="T15" fmla="*/ 2147483647 h 8"/>
                <a:gd name="T16" fmla="*/ 2147483647 w 134"/>
                <a:gd name="T17" fmla="*/ 2147483647 h 8"/>
                <a:gd name="T18" fmla="*/ 2147483647 w 134"/>
                <a:gd name="T19" fmla="*/ 2147483647 h 8"/>
                <a:gd name="T20" fmla="*/ 2147483647 w 134"/>
                <a:gd name="T21" fmla="*/ 2147483647 h 8"/>
                <a:gd name="T22" fmla="*/ 2147483647 w 134"/>
                <a:gd name="T23" fmla="*/ 2147483647 h 8"/>
                <a:gd name="T24" fmla="*/ 2147483647 w 134"/>
                <a:gd name="T25" fmla="*/ 2147483647 h 8"/>
                <a:gd name="T26" fmla="*/ 2147483647 w 134"/>
                <a:gd name="T27" fmla="*/ 2147483647 h 8"/>
                <a:gd name="T28" fmla="*/ 2147483647 w 134"/>
                <a:gd name="T29" fmla="*/ 2147483647 h 8"/>
                <a:gd name="T30" fmla="*/ 2147483647 w 134"/>
                <a:gd name="T31" fmla="*/ 2147483647 h 8"/>
                <a:gd name="T32" fmla="*/ 2147483647 w 134"/>
                <a:gd name="T33" fmla="*/ 2147483647 h 8"/>
                <a:gd name="T34" fmla="*/ 2147483647 w 134"/>
                <a:gd name="T35" fmla="*/ 2147483647 h 8"/>
                <a:gd name="T36" fmla="*/ 2147483647 w 134"/>
                <a:gd name="T37" fmla="*/ 2147483647 h 8"/>
                <a:gd name="T38" fmla="*/ 2147483647 w 134"/>
                <a:gd name="T39" fmla="*/ 2147483647 h 8"/>
                <a:gd name="T40" fmla="*/ 2147483647 w 134"/>
                <a:gd name="T41" fmla="*/ 2147483647 h 8"/>
                <a:gd name="T42" fmla="*/ 2147483647 w 134"/>
                <a:gd name="T43" fmla="*/ 2147483647 h 8"/>
                <a:gd name="T44" fmla="*/ 2147483647 w 134"/>
                <a:gd name="T45" fmla="*/ 2147483647 h 8"/>
                <a:gd name="T46" fmla="*/ 2147483647 w 134"/>
                <a:gd name="T47" fmla="*/ 2147483647 h 8"/>
                <a:gd name="T48" fmla="*/ 2147483647 w 134"/>
                <a:gd name="T49" fmla="*/ 0 h 8"/>
                <a:gd name="T50" fmla="*/ 2147483647 w 134"/>
                <a:gd name="T51" fmla="*/ 0 h 8"/>
                <a:gd name="T52" fmla="*/ 2147483647 w 134"/>
                <a:gd name="T53" fmla="*/ 0 h 8"/>
                <a:gd name="T54" fmla="*/ 2147483647 w 134"/>
                <a:gd name="T55" fmla="*/ 0 h 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8"/>
                <a:gd name="T86" fmla="*/ 134 w 134"/>
                <a:gd name="T87" fmla="*/ 8 h 8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8">
                  <a:moveTo>
                    <a:pt x="0" y="7"/>
                  </a:moveTo>
                  <a:lnTo>
                    <a:pt x="5" y="8"/>
                  </a:lnTo>
                  <a:lnTo>
                    <a:pt x="10" y="6"/>
                  </a:lnTo>
                  <a:lnTo>
                    <a:pt x="15" y="7"/>
                  </a:lnTo>
                  <a:lnTo>
                    <a:pt x="20" y="7"/>
                  </a:lnTo>
                  <a:lnTo>
                    <a:pt x="25" y="7"/>
                  </a:lnTo>
                  <a:lnTo>
                    <a:pt x="30" y="7"/>
                  </a:lnTo>
                  <a:lnTo>
                    <a:pt x="35" y="7"/>
                  </a:lnTo>
                  <a:lnTo>
                    <a:pt x="40" y="6"/>
                  </a:lnTo>
                  <a:lnTo>
                    <a:pt x="45" y="6"/>
                  </a:lnTo>
                  <a:lnTo>
                    <a:pt x="50" y="6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0" y="4"/>
                  </a:lnTo>
                  <a:lnTo>
                    <a:pt x="75" y="3"/>
                  </a:lnTo>
                  <a:lnTo>
                    <a:pt x="80" y="3"/>
                  </a:lnTo>
                  <a:lnTo>
                    <a:pt x="85" y="3"/>
                  </a:lnTo>
                  <a:lnTo>
                    <a:pt x="89" y="2"/>
                  </a:lnTo>
                  <a:lnTo>
                    <a:pt x="94" y="2"/>
                  </a:lnTo>
                  <a:lnTo>
                    <a:pt x="99" y="2"/>
                  </a:lnTo>
                  <a:lnTo>
                    <a:pt x="104" y="1"/>
                  </a:lnTo>
                  <a:lnTo>
                    <a:pt x="109" y="1"/>
                  </a:lnTo>
                  <a:lnTo>
                    <a:pt x="114" y="1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</a:path>
              </a:pathLst>
            </a:custGeom>
            <a:noFill/>
            <a:ln w="31750">
              <a:solidFill>
                <a:srgbClr val="9999FF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Freeform 106"/>
            <p:cNvSpPr>
              <a:spLocks/>
            </p:cNvSpPr>
            <p:nvPr/>
          </p:nvSpPr>
          <p:spPr bwMode="auto">
            <a:xfrm>
              <a:off x="3957954" y="4962208"/>
              <a:ext cx="2042160" cy="91440"/>
            </a:xfrm>
            <a:custGeom>
              <a:avLst/>
              <a:gdLst>
                <a:gd name="T0" fmla="*/ 0 w 134"/>
                <a:gd name="T1" fmla="*/ 2147483647 h 6"/>
                <a:gd name="T2" fmla="*/ 2147483647 w 134"/>
                <a:gd name="T3" fmla="*/ 2147483647 h 6"/>
                <a:gd name="T4" fmla="*/ 2147483647 w 134"/>
                <a:gd name="T5" fmla="*/ 2147483647 h 6"/>
                <a:gd name="T6" fmla="*/ 2147483647 w 134"/>
                <a:gd name="T7" fmla="*/ 2147483647 h 6"/>
                <a:gd name="T8" fmla="*/ 2147483647 w 134"/>
                <a:gd name="T9" fmla="*/ 2147483647 h 6"/>
                <a:gd name="T10" fmla="*/ 2147483647 w 134"/>
                <a:gd name="T11" fmla="*/ 2147483647 h 6"/>
                <a:gd name="T12" fmla="*/ 2147483647 w 134"/>
                <a:gd name="T13" fmla="*/ 2147483647 h 6"/>
                <a:gd name="T14" fmla="*/ 2147483647 w 134"/>
                <a:gd name="T15" fmla="*/ 2147483647 h 6"/>
                <a:gd name="T16" fmla="*/ 2147483647 w 134"/>
                <a:gd name="T17" fmla="*/ 2147483647 h 6"/>
                <a:gd name="T18" fmla="*/ 2147483647 w 134"/>
                <a:gd name="T19" fmla="*/ 2147483647 h 6"/>
                <a:gd name="T20" fmla="*/ 2147483647 w 134"/>
                <a:gd name="T21" fmla="*/ 2147483647 h 6"/>
                <a:gd name="T22" fmla="*/ 2147483647 w 134"/>
                <a:gd name="T23" fmla="*/ 2147483647 h 6"/>
                <a:gd name="T24" fmla="*/ 2147483647 w 134"/>
                <a:gd name="T25" fmla="*/ 2147483647 h 6"/>
                <a:gd name="T26" fmla="*/ 2147483647 w 134"/>
                <a:gd name="T27" fmla="*/ 2147483647 h 6"/>
                <a:gd name="T28" fmla="*/ 2147483647 w 134"/>
                <a:gd name="T29" fmla="*/ 2147483647 h 6"/>
                <a:gd name="T30" fmla="*/ 2147483647 w 134"/>
                <a:gd name="T31" fmla="*/ 2147483647 h 6"/>
                <a:gd name="T32" fmla="*/ 2147483647 w 134"/>
                <a:gd name="T33" fmla="*/ 2147483647 h 6"/>
                <a:gd name="T34" fmla="*/ 2147483647 w 134"/>
                <a:gd name="T35" fmla="*/ 2147483647 h 6"/>
                <a:gd name="T36" fmla="*/ 2147483647 w 134"/>
                <a:gd name="T37" fmla="*/ 2147483647 h 6"/>
                <a:gd name="T38" fmla="*/ 2147483647 w 134"/>
                <a:gd name="T39" fmla="*/ 2147483647 h 6"/>
                <a:gd name="T40" fmla="*/ 2147483647 w 134"/>
                <a:gd name="T41" fmla="*/ 2147483647 h 6"/>
                <a:gd name="T42" fmla="*/ 2147483647 w 134"/>
                <a:gd name="T43" fmla="*/ 2147483647 h 6"/>
                <a:gd name="T44" fmla="*/ 2147483647 w 134"/>
                <a:gd name="T45" fmla="*/ 2147483647 h 6"/>
                <a:gd name="T46" fmla="*/ 2147483647 w 134"/>
                <a:gd name="T47" fmla="*/ 2147483647 h 6"/>
                <a:gd name="T48" fmla="*/ 2147483647 w 134"/>
                <a:gd name="T49" fmla="*/ 2147483647 h 6"/>
                <a:gd name="T50" fmla="*/ 2147483647 w 134"/>
                <a:gd name="T51" fmla="*/ 0 h 6"/>
                <a:gd name="T52" fmla="*/ 2147483647 w 134"/>
                <a:gd name="T53" fmla="*/ 0 h 6"/>
                <a:gd name="T54" fmla="*/ 2147483647 w 134"/>
                <a:gd name="T55" fmla="*/ 0 h 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6"/>
                <a:gd name="T86" fmla="*/ 134 w 134"/>
                <a:gd name="T87" fmla="*/ 6 h 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6">
                  <a:moveTo>
                    <a:pt x="0" y="5"/>
                  </a:moveTo>
                  <a:lnTo>
                    <a:pt x="5" y="5"/>
                  </a:lnTo>
                  <a:lnTo>
                    <a:pt x="10" y="6"/>
                  </a:lnTo>
                  <a:lnTo>
                    <a:pt x="15" y="6"/>
                  </a:lnTo>
                  <a:lnTo>
                    <a:pt x="20" y="6"/>
                  </a:lnTo>
                  <a:lnTo>
                    <a:pt x="25" y="6"/>
                  </a:lnTo>
                  <a:lnTo>
                    <a:pt x="30" y="6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4"/>
                  </a:lnTo>
                  <a:lnTo>
                    <a:pt x="55" y="4"/>
                  </a:lnTo>
                  <a:lnTo>
                    <a:pt x="60" y="3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5" y="3"/>
                  </a:lnTo>
                  <a:lnTo>
                    <a:pt x="80" y="2"/>
                  </a:lnTo>
                  <a:lnTo>
                    <a:pt x="85" y="2"/>
                  </a:lnTo>
                  <a:lnTo>
                    <a:pt x="89" y="2"/>
                  </a:lnTo>
                  <a:lnTo>
                    <a:pt x="94" y="1"/>
                  </a:lnTo>
                  <a:lnTo>
                    <a:pt x="99" y="1"/>
                  </a:lnTo>
                  <a:lnTo>
                    <a:pt x="104" y="1"/>
                  </a:lnTo>
                  <a:lnTo>
                    <a:pt x="109" y="1"/>
                  </a:lnTo>
                  <a:lnTo>
                    <a:pt x="114" y="1"/>
                  </a:lnTo>
                  <a:lnTo>
                    <a:pt x="119" y="1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</a:path>
              </a:pathLst>
            </a:custGeom>
            <a:noFill/>
            <a:ln w="31750">
              <a:solidFill>
                <a:srgbClr val="FF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Freeform 107"/>
            <p:cNvSpPr>
              <a:spLocks/>
            </p:cNvSpPr>
            <p:nvPr/>
          </p:nvSpPr>
          <p:spPr bwMode="auto">
            <a:xfrm>
              <a:off x="3957954" y="5206048"/>
              <a:ext cx="2042160" cy="30480"/>
            </a:xfrm>
            <a:custGeom>
              <a:avLst/>
              <a:gdLst>
                <a:gd name="T0" fmla="*/ 0 w 134"/>
                <a:gd name="T1" fmla="*/ 2147483647 h 2"/>
                <a:gd name="T2" fmla="*/ 2147483647 w 134"/>
                <a:gd name="T3" fmla="*/ 2147483647 h 2"/>
                <a:gd name="T4" fmla="*/ 2147483647 w 134"/>
                <a:gd name="T5" fmla="*/ 2147483647 h 2"/>
                <a:gd name="T6" fmla="*/ 2147483647 w 134"/>
                <a:gd name="T7" fmla="*/ 2147483647 h 2"/>
                <a:gd name="T8" fmla="*/ 2147483647 w 134"/>
                <a:gd name="T9" fmla="*/ 2147483647 h 2"/>
                <a:gd name="T10" fmla="*/ 2147483647 w 134"/>
                <a:gd name="T11" fmla="*/ 2147483647 h 2"/>
                <a:gd name="T12" fmla="*/ 2147483647 w 134"/>
                <a:gd name="T13" fmla="*/ 2147483647 h 2"/>
                <a:gd name="T14" fmla="*/ 2147483647 w 134"/>
                <a:gd name="T15" fmla="*/ 2147483647 h 2"/>
                <a:gd name="T16" fmla="*/ 2147483647 w 134"/>
                <a:gd name="T17" fmla="*/ 2147483647 h 2"/>
                <a:gd name="T18" fmla="*/ 2147483647 w 134"/>
                <a:gd name="T19" fmla="*/ 2147483647 h 2"/>
                <a:gd name="T20" fmla="*/ 2147483647 w 134"/>
                <a:gd name="T21" fmla="*/ 2147483647 h 2"/>
                <a:gd name="T22" fmla="*/ 2147483647 w 134"/>
                <a:gd name="T23" fmla="*/ 2147483647 h 2"/>
                <a:gd name="T24" fmla="*/ 2147483647 w 134"/>
                <a:gd name="T25" fmla="*/ 2147483647 h 2"/>
                <a:gd name="T26" fmla="*/ 2147483647 w 134"/>
                <a:gd name="T27" fmla="*/ 2147483647 h 2"/>
                <a:gd name="T28" fmla="*/ 2147483647 w 134"/>
                <a:gd name="T29" fmla="*/ 2147483647 h 2"/>
                <a:gd name="T30" fmla="*/ 2147483647 w 134"/>
                <a:gd name="T31" fmla="*/ 0 h 2"/>
                <a:gd name="T32" fmla="*/ 2147483647 w 134"/>
                <a:gd name="T33" fmla="*/ 0 h 2"/>
                <a:gd name="T34" fmla="*/ 2147483647 w 134"/>
                <a:gd name="T35" fmla="*/ 0 h 2"/>
                <a:gd name="T36" fmla="*/ 2147483647 w 134"/>
                <a:gd name="T37" fmla="*/ 0 h 2"/>
                <a:gd name="T38" fmla="*/ 2147483647 w 134"/>
                <a:gd name="T39" fmla="*/ 0 h 2"/>
                <a:gd name="T40" fmla="*/ 2147483647 w 134"/>
                <a:gd name="T41" fmla="*/ 0 h 2"/>
                <a:gd name="T42" fmla="*/ 2147483647 w 134"/>
                <a:gd name="T43" fmla="*/ 0 h 2"/>
                <a:gd name="T44" fmla="*/ 2147483647 w 134"/>
                <a:gd name="T45" fmla="*/ 0 h 2"/>
                <a:gd name="T46" fmla="*/ 2147483647 w 134"/>
                <a:gd name="T47" fmla="*/ 0 h 2"/>
                <a:gd name="T48" fmla="*/ 2147483647 w 134"/>
                <a:gd name="T49" fmla="*/ 0 h 2"/>
                <a:gd name="T50" fmla="*/ 2147483647 w 134"/>
                <a:gd name="T51" fmla="*/ 0 h 2"/>
                <a:gd name="T52" fmla="*/ 2147483647 w 134"/>
                <a:gd name="T53" fmla="*/ 0 h 2"/>
                <a:gd name="T54" fmla="*/ 2147483647 w 134"/>
                <a:gd name="T55" fmla="*/ 0 h 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2"/>
                <a:gd name="T86" fmla="*/ 134 w 134"/>
                <a:gd name="T87" fmla="*/ 2 h 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2">
                  <a:moveTo>
                    <a:pt x="0" y="2"/>
                  </a:moveTo>
                  <a:lnTo>
                    <a:pt x="5" y="2"/>
                  </a:lnTo>
                  <a:lnTo>
                    <a:pt x="10" y="2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5" y="1"/>
                  </a:lnTo>
                  <a:lnTo>
                    <a:pt x="30" y="1"/>
                  </a:lnTo>
                  <a:lnTo>
                    <a:pt x="35" y="1"/>
                  </a:lnTo>
                  <a:lnTo>
                    <a:pt x="40" y="1"/>
                  </a:lnTo>
                  <a:lnTo>
                    <a:pt x="45" y="1"/>
                  </a:lnTo>
                  <a:lnTo>
                    <a:pt x="50" y="1"/>
                  </a:lnTo>
                  <a:lnTo>
                    <a:pt x="55" y="1"/>
                  </a:lnTo>
                  <a:lnTo>
                    <a:pt x="60" y="1"/>
                  </a:lnTo>
                  <a:lnTo>
                    <a:pt x="65" y="1"/>
                  </a:lnTo>
                  <a:lnTo>
                    <a:pt x="70" y="1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5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99" y="0"/>
                  </a:lnTo>
                  <a:lnTo>
                    <a:pt x="104" y="0"/>
                  </a:lnTo>
                  <a:lnTo>
                    <a:pt x="109" y="0"/>
                  </a:lnTo>
                  <a:lnTo>
                    <a:pt x="114" y="0"/>
                  </a:lnTo>
                  <a:lnTo>
                    <a:pt x="119" y="0"/>
                  </a:lnTo>
                  <a:lnTo>
                    <a:pt x="124" y="0"/>
                  </a:lnTo>
                  <a:lnTo>
                    <a:pt x="129" y="0"/>
                  </a:lnTo>
                  <a:lnTo>
                    <a:pt x="134" y="0"/>
                  </a:lnTo>
                </a:path>
              </a:pathLst>
            </a:custGeom>
            <a:noFill/>
            <a:ln w="31750">
              <a:solidFill>
                <a:srgbClr val="00CCFF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Freeform 108"/>
            <p:cNvSpPr>
              <a:spLocks/>
            </p:cNvSpPr>
            <p:nvPr/>
          </p:nvSpPr>
          <p:spPr bwMode="auto">
            <a:xfrm>
              <a:off x="3957954" y="4733608"/>
              <a:ext cx="2042160" cy="76200"/>
            </a:xfrm>
            <a:custGeom>
              <a:avLst/>
              <a:gdLst>
                <a:gd name="T0" fmla="*/ 0 w 134"/>
                <a:gd name="T1" fmla="*/ 2147483647 h 5"/>
                <a:gd name="T2" fmla="*/ 2147483647 w 134"/>
                <a:gd name="T3" fmla="*/ 2147483647 h 5"/>
                <a:gd name="T4" fmla="*/ 2147483647 w 134"/>
                <a:gd name="T5" fmla="*/ 2147483647 h 5"/>
                <a:gd name="T6" fmla="*/ 2147483647 w 134"/>
                <a:gd name="T7" fmla="*/ 2147483647 h 5"/>
                <a:gd name="T8" fmla="*/ 2147483647 w 134"/>
                <a:gd name="T9" fmla="*/ 2147483647 h 5"/>
                <a:gd name="T10" fmla="*/ 2147483647 w 134"/>
                <a:gd name="T11" fmla="*/ 2147483647 h 5"/>
                <a:gd name="T12" fmla="*/ 2147483647 w 134"/>
                <a:gd name="T13" fmla="*/ 2147483647 h 5"/>
                <a:gd name="T14" fmla="*/ 2147483647 w 134"/>
                <a:gd name="T15" fmla="*/ 2147483647 h 5"/>
                <a:gd name="T16" fmla="*/ 2147483647 w 134"/>
                <a:gd name="T17" fmla="*/ 2147483647 h 5"/>
                <a:gd name="T18" fmla="*/ 2147483647 w 134"/>
                <a:gd name="T19" fmla="*/ 2147483647 h 5"/>
                <a:gd name="T20" fmla="*/ 2147483647 w 134"/>
                <a:gd name="T21" fmla="*/ 2147483647 h 5"/>
                <a:gd name="T22" fmla="*/ 2147483647 w 134"/>
                <a:gd name="T23" fmla="*/ 2147483647 h 5"/>
                <a:gd name="T24" fmla="*/ 2147483647 w 134"/>
                <a:gd name="T25" fmla="*/ 2147483647 h 5"/>
                <a:gd name="T26" fmla="*/ 2147483647 w 134"/>
                <a:gd name="T27" fmla="*/ 2147483647 h 5"/>
                <a:gd name="T28" fmla="*/ 2147483647 w 134"/>
                <a:gd name="T29" fmla="*/ 2147483647 h 5"/>
                <a:gd name="T30" fmla="*/ 2147483647 w 134"/>
                <a:gd name="T31" fmla="*/ 2147483647 h 5"/>
                <a:gd name="T32" fmla="*/ 2147483647 w 134"/>
                <a:gd name="T33" fmla="*/ 2147483647 h 5"/>
                <a:gd name="T34" fmla="*/ 2147483647 w 134"/>
                <a:gd name="T35" fmla="*/ 2147483647 h 5"/>
                <a:gd name="T36" fmla="*/ 2147483647 w 134"/>
                <a:gd name="T37" fmla="*/ 2147483647 h 5"/>
                <a:gd name="T38" fmla="*/ 2147483647 w 134"/>
                <a:gd name="T39" fmla="*/ 2147483647 h 5"/>
                <a:gd name="T40" fmla="*/ 2147483647 w 134"/>
                <a:gd name="T41" fmla="*/ 2147483647 h 5"/>
                <a:gd name="T42" fmla="*/ 2147483647 w 134"/>
                <a:gd name="T43" fmla="*/ 2147483647 h 5"/>
                <a:gd name="T44" fmla="*/ 2147483647 w 134"/>
                <a:gd name="T45" fmla="*/ 2147483647 h 5"/>
                <a:gd name="T46" fmla="*/ 2147483647 w 134"/>
                <a:gd name="T47" fmla="*/ 2147483647 h 5"/>
                <a:gd name="T48" fmla="*/ 2147483647 w 134"/>
                <a:gd name="T49" fmla="*/ 2147483647 h 5"/>
                <a:gd name="T50" fmla="*/ 2147483647 w 134"/>
                <a:gd name="T51" fmla="*/ 2147483647 h 5"/>
                <a:gd name="T52" fmla="*/ 2147483647 w 134"/>
                <a:gd name="T53" fmla="*/ 2147483647 h 5"/>
                <a:gd name="T54" fmla="*/ 2147483647 w 134"/>
                <a:gd name="T55" fmla="*/ 0 h 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5"/>
                <a:gd name="T86" fmla="*/ 134 w 134"/>
                <a:gd name="T87" fmla="*/ 5 h 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5">
                  <a:moveTo>
                    <a:pt x="0" y="5"/>
                  </a:moveTo>
                  <a:lnTo>
                    <a:pt x="5" y="4"/>
                  </a:lnTo>
                  <a:lnTo>
                    <a:pt x="10" y="5"/>
                  </a:lnTo>
                  <a:lnTo>
                    <a:pt x="15" y="5"/>
                  </a:lnTo>
                  <a:lnTo>
                    <a:pt x="20" y="5"/>
                  </a:lnTo>
                  <a:lnTo>
                    <a:pt x="25" y="5"/>
                  </a:lnTo>
                  <a:lnTo>
                    <a:pt x="30" y="5"/>
                  </a:lnTo>
                  <a:lnTo>
                    <a:pt x="35" y="5"/>
                  </a:lnTo>
                  <a:lnTo>
                    <a:pt x="40" y="5"/>
                  </a:lnTo>
                  <a:lnTo>
                    <a:pt x="45" y="5"/>
                  </a:lnTo>
                  <a:lnTo>
                    <a:pt x="50" y="5"/>
                  </a:lnTo>
                  <a:lnTo>
                    <a:pt x="55" y="5"/>
                  </a:lnTo>
                  <a:lnTo>
                    <a:pt x="60" y="5"/>
                  </a:lnTo>
                  <a:lnTo>
                    <a:pt x="65" y="4"/>
                  </a:lnTo>
                  <a:lnTo>
                    <a:pt x="70" y="4"/>
                  </a:lnTo>
                  <a:lnTo>
                    <a:pt x="75" y="4"/>
                  </a:lnTo>
                  <a:lnTo>
                    <a:pt x="80" y="4"/>
                  </a:lnTo>
                  <a:lnTo>
                    <a:pt x="85" y="3"/>
                  </a:lnTo>
                  <a:lnTo>
                    <a:pt x="89" y="3"/>
                  </a:lnTo>
                  <a:lnTo>
                    <a:pt x="94" y="3"/>
                  </a:lnTo>
                  <a:lnTo>
                    <a:pt x="99" y="2"/>
                  </a:lnTo>
                  <a:lnTo>
                    <a:pt x="104" y="2"/>
                  </a:lnTo>
                  <a:lnTo>
                    <a:pt x="109" y="2"/>
                  </a:lnTo>
                  <a:lnTo>
                    <a:pt x="114" y="2"/>
                  </a:lnTo>
                  <a:lnTo>
                    <a:pt x="119" y="1"/>
                  </a:lnTo>
                  <a:lnTo>
                    <a:pt x="124" y="1"/>
                  </a:lnTo>
                  <a:lnTo>
                    <a:pt x="129" y="1"/>
                  </a:lnTo>
                  <a:lnTo>
                    <a:pt x="134" y="0"/>
                  </a:lnTo>
                </a:path>
              </a:pathLst>
            </a:custGeom>
            <a:noFill/>
            <a:ln w="31750">
              <a:solidFill>
                <a:srgbClr val="008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Freeform 109"/>
            <p:cNvSpPr>
              <a:spLocks/>
            </p:cNvSpPr>
            <p:nvPr/>
          </p:nvSpPr>
          <p:spPr bwMode="auto">
            <a:xfrm>
              <a:off x="3957954" y="5129848"/>
              <a:ext cx="2042160" cy="182880"/>
            </a:xfrm>
            <a:custGeom>
              <a:avLst/>
              <a:gdLst>
                <a:gd name="T0" fmla="*/ 0 w 134"/>
                <a:gd name="T1" fmla="*/ 2147483647 h 12"/>
                <a:gd name="T2" fmla="*/ 2147483647 w 134"/>
                <a:gd name="T3" fmla="*/ 2147483647 h 12"/>
                <a:gd name="T4" fmla="*/ 2147483647 w 134"/>
                <a:gd name="T5" fmla="*/ 2147483647 h 12"/>
                <a:gd name="T6" fmla="*/ 2147483647 w 134"/>
                <a:gd name="T7" fmla="*/ 2147483647 h 12"/>
                <a:gd name="T8" fmla="*/ 2147483647 w 134"/>
                <a:gd name="T9" fmla="*/ 2147483647 h 12"/>
                <a:gd name="T10" fmla="*/ 2147483647 w 134"/>
                <a:gd name="T11" fmla="*/ 2147483647 h 12"/>
                <a:gd name="T12" fmla="*/ 2147483647 w 134"/>
                <a:gd name="T13" fmla="*/ 2147483647 h 12"/>
                <a:gd name="T14" fmla="*/ 2147483647 w 134"/>
                <a:gd name="T15" fmla="*/ 2147483647 h 12"/>
                <a:gd name="T16" fmla="*/ 2147483647 w 134"/>
                <a:gd name="T17" fmla="*/ 2147483647 h 12"/>
                <a:gd name="T18" fmla="*/ 2147483647 w 134"/>
                <a:gd name="T19" fmla="*/ 2147483647 h 12"/>
                <a:gd name="T20" fmla="*/ 2147483647 w 134"/>
                <a:gd name="T21" fmla="*/ 2147483647 h 12"/>
                <a:gd name="T22" fmla="*/ 2147483647 w 134"/>
                <a:gd name="T23" fmla="*/ 2147483647 h 12"/>
                <a:gd name="T24" fmla="*/ 2147483647 w 134"/>
                <a:gd name="T25" fmla="*/ 2147483647 h 12"/>
                <a:gd name="T26" fmla="*/ 2147483647 w 134"/>
                <a:gd name="T27" fmla="*/ 2147483647 h 12"/>
                <a:gd name="T28" fmla="*/ 2147483647 w 134"/>
                <a:gd name="T29" fmla="*/ 2147483647 h 12"/>
                <a:gd name="T30" fmla="*/ 2147483647 w 134"/>
                <a:gd name="T31" fmla="*/ 2147483647 h 12"/>
                <a:gd name="T32" fmla="*/ 2147483647 w 134"/>
                <a:gd name="T33" fmla="*/ 2147483647 h 12"/>
                <a:gd name="T34" fmla="*/ 2147483647 w 134"/>
                <a:gd name="T35" fmla="*/ 2147483647 h 12"/>
                <a:gd name="T36" fmla="*/ 2147483647 w 134"/>
                <a:gd name="T37" fmla="*/ 2147483647 h 12"/>
                <a:gd name="T38" fmla="*/ 2147483647 w 134"/>
                <a:gd name="T39" fmla="*/ 2147483647 h 12"/>
                <a:gd name="T40" fmla="*/ 2147483647 w 134"/>
                <a:gd name="T41" fmla="*/ 2147483647 h 12"/>
                <a:gd name="T42" fmla="*/ 2147483647 w 134"/>
                <a:gd name="T43" fmla="*/ 2147483647 h 12"/>
                <a:gd name="T44" fmla="*/ 2147483647 w 134"/>
                <a:gd name="T45" fmla="*/ 2147483647 h 12"/>
                <a:gd name="T46" fmla="*/ 2147483647 w 134"/>
                <a:gd name="T47" fmla="*/ 2147483647 h 12"/>
                <a:gd name="T48" fmla="*/ 2147483647 w 134"/>
                <a:gd name="T49" fmla="*/ 2147483647 h 12"/>
                <a:gd name="T50" fmla="*/ 2147483647 w 134"/>
                <a:gd name="T51" fmla="*/ 2147483647 h 12"/>
                <a:gd name="T52" fmla="*/ 2147483647 w 134"/>
                <a:gd name="T53" fmla="*/ 2147483647 h 12"/>
                <a:gd name="T54" fmla="*/ 2147483647 w 134"/>
                <a:gd name="T55" fmla="*/ 0 h 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34"/>
                <a:gd name="T85" fmla="*/ 0 h 12"/>
                <a:gd name="T86" fmla="*/ 134 w 134"/>
                <a:gd name="T87" fmla="*/ 12 h 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34" h="12">
                  <a:moveTo>
                    <a:pt x="0" y="12"/>
                  </a:moveTo>
                  <a:lnTo>
                    <a:pt x="5" y="12"/>
                  </a:lnTo>
                  <a:lnTo>
                    <a:pt x="10" y="12"/>
                  </a:lnTo>
                  <a:lnTo>
                    <a:pt x="15" y="11"/>
                  </a:lnTo>
                  <a:lnTo>
                    <a:pt x="20" y="11"/>
                  </a:lnTo>
                  <a:lnTo>
                    <a:pt x="25" y="11"/>
                  </a:lnTo>
                  <a:lnTo>
                    <a:pt x="30" y="10"/>
                  </a:lnTo>
                  <a:lnTo>
                    <a:pt x="35" y="10"/>
                  </a:lnTo>
                  <a:lnTo>
                    <a:pt x="40" y="10"/>
                  </a:lnTo>
                  <a:lnTo>
                    <a:pt x="45" y="9"/>
                  </a:lnTo>
                  <a:lnTo>
                    <a:pt x="50" y="9"/>
                  </a:lnTo>
                  <a:lnTo>
                    <a:pt x="55" y="8"/>
                  </a:lnTo>
                  <a:lnTo>
                    <a:pt x="60" y="8"/>
                  </a:lnTo>
                  <a:lnTo>
                    <a:pt x="65" y="8"/>
                  </a:lnTo>
                  <a:lnTo>
                    <a:pt x="70" y="7"/>
                  </a:lnTo>
                  <a:lnTo>
                    <a:pt x="75" y="7"/>
                  </a:lnTo>
                  <a:lnTo>
                    <a:pt x="80" y="6"/>
                  </a:lnTo>
                  <a:lnTo>
                    <a:pt x="85" y="6"/>
                  </a:lnTo>
                  <a:lnTo>
                    <a:pt x="89" y="5"/>
                  </a:lnTo>
                  <a:lnTo>
                    <a:pt x="94" y="5"/>
                  </a:lnTo>
                  <a:lnTo>
                    <a:pt x="99" y="4"/>
                  </a:lnTo>
                  <a:lnTo>
                    <a:pt x="104" y="4"/>
                  </a:lnTo>
                  <a:lnTo>
                    <a:pt x="109" y="3"/>
                  </a:lnTo>
                  <a:lnTo>
                    <a:pt x="114" y="3"/>
                  </a:lnTo>
                  <a:lnTo>
                    <a:pt x="119" y="2"/>
                  </a:lnTo>
                  <a:lnTo>
                    <a:pt x="124" y="2"/>
                  </a:lnTo>
                  <a:lnTo>
                    <a:pt x="129" y="1"/>
                  </a:lnTo>
                  <a:lnTo>
                    <a:pt x="134" y="0"/>
                  </a:lnTo>
                </a:path>
              </a:pathLst>
            </a:custGeom>
            <a:noFill/>
            <a:ln w="31750">
              <a:solidFill>
                <a:srgbClr val="99CC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Rectangle 110"/>
            <p:cNvSpPr>
              <a:spLocks noChangeArrowheads="1"/>
            </p:cNvSpPr>
            <p:nvPr/>
          </p:nvSpPr>
          <p:spPr bwMode="auto">
            <a:xfrm>
              <a:off x="1466214" y="5221288"/>
              <a:ext cx="25146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0%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28" name="Rectangle 111"/>
            <p:cNvSpPr>
              <a:spLocks noChangeArrowheads="1"/>
            </p:cNvSpPr>
            <p:nvPr/>
          </p:nvSpPr>
          <p:spPr bwMode="auto">
            <a:xfrm>
              <a:off x="1374774" y="4672648"/>
              <a:ext cx="35560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10%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29" name="Rectangle 112"/>
            <p:cNvSpPr>
              <a:spLocks noChangeArrowheads="1"/>
            </p:cNvSpPr>
            <p:nvPr/>
          </p:nvSpPr>
          <p:spPr bwMode="auto">
            <a:xfrm>
              <a:off x="1374774" y="4124008"/>
              <a:ext cx="35560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20%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30" name="Rectangle 113"/>
            <p:cNvSpPr>
              <a:spLocks noChangeArrowheads="1"/>
            </p:cNvSpPr>
            <p:nvPr/>
          </p:nvSpPr>
          <p:spPr bwMode="auto">
            <a:xfrm>
              <a:off x="1374774" y="3575368"/>
              <a:ext cx="35560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30%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31" name="Rectangle 114"/>
            <p:cNvSpPr>
              <a:spLocks noChangeArrowheads="1"/>
            </p:cNvSpPr>
            <p:nvPr/>
          </p:nvSpPr>
          <p:spPr bwMode="auto">
            <a:xfrm>
              <a:off x="1374774" y="3026728"/>
              <a:ext cx="35560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40%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32" name="Rectangle 115"/>
            <p:cNvSpPr>
              <a:spLocks noChangeArrowheads="1"/>
            </p:cNvSpPr>
            <p:nvPr/>
          </p:nvSpPr>
          <p:spPr bwMode="auto">
            <a:xfrm>
              <a:off x="1374774" y="2478088"/>
              <a:ext cx="35560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50%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33" name="Rectangle 116"/>
            <p:cNvSpPr>
              <a:spLocks noChangeArrowheads="1"/>
            </p:cNvSpPr>
            <p:nvPr/>
          </p:nvSpPr>
          <p:spPr bwMode="auto">
            <a:xfrm>
              <a:off x="1652904" y="5495608"/>
              <a:ext cx="41656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1980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34" name="Rectangle 117"/>
            <p:cNvSpPr>
              <a:spLocks noChangeArrowheads="1"/>
            </p:cNvSpPr>
            <p:nvPr/>
          </p:nvSpPr>
          <p:spPr bwMode="auto">
            <a:xfrm>
              <a:off x="2399664" y="5495608"/>
              <a:ext cx="41656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1990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35" name="Rectangle 118"/>
            <p:cNvSpPr>
              <a:spLocks noChangeArrowheads="1"/>
            </p:cNvSpPr>
            <p:nvPr/>
          </p:nvSpPr>
          <p:spPr bwMode="auto">
            <a:xfrm>
              <a:off x="3161664" y="5495608"/>
              <a:ext cx="41656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2000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36" name="Rectangle 119"/>
            <p:cNvSpPr>
              <a:spLocks noChangeArrowheads="1"/>
            </p:cNvSpPr>
            <p:nvPr/>
          </p:nvSpPr>
          <p:spPr bwMode="auto">
            <a:xfrm>
              <a:off x="3908424" y="5495608"/>
              <a:ext cx="41656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2010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37" name="Rectangle 120"/>
            <p:cNvSpPr>
              <a:spLocks noChangeArrowheads="1"/>
            </p:cNvSpPr>
            <p:nvPr/>
          </p:nvSpPr>
          <p:spPr bwMode="auto">
            <a:xfrm>
              <a:off x="4670424" y="5495608"/>
              <a:ext cx="41656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2020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38" name="Rectangle 121"/>
            <p:cNvSpPr>
              <a:spLocks noChangeArrowheads="1"/>
            </p:cNvSpPr>
            <p:nvPr/>
          </p:nvSpPr>
          <p:spPr bwMode="auto">
            <a:xfrm>
              <a:off x="5350510" y="5495608"/>
              <a:ext cx="41656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2030</a:t>
              </a:r>
              <a:endParaRPr lang="en-US" sz="1600">
                <a:latin typeface="Calibri" charset="0"/>
              </a:endParaRPr>
            </a:p>
          </p:txBody>
        </p:sp>
        <p:sp>
          <p:nvSpPr>
            <p:cNvPr id="15439" name="Rectangle 122"/>
            <p:cNvSpPr>
              <a:spLocks noChangeArrowheads="1"/>
            </p:cNvSpPr>
            <p:nvPr/>
          </p:nvSpPr>
          <p:spPr bwMode="auto">
            <a:xfrm>
              <a:off x="5855335" y="5495608"/>
              <a:ext cx="41656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2035</a:t>
              </a:r>
              <a:endParaRPr lang="en-US" sz="1600">
                <a:latin typeface="Calibri" charset="0"/>
              </a:endParaRPr>
            </a:p>
          </p:txBody>
        </p:sp>
      </p:grpSp>
      <p:grpSp>
        <p:nvGrpSpPr>
          <p:cNvPr id="4" name="Group 143"/>
          <p:cNvGrpSpPr>
            <a:grpSpLocks/>
          </p:cNvGrpSpPr>
          <p:nvPr/>
        </p:nvGrpSpPr>
        <p:grpSpPr bwMode="auto">
          <a:xfrm>
            <a:off x="6715140" y="2143116"/>
            <a:ext cx="1817688" cy="2178050"/>
            <a:chOff x="6541134" y="2600008"/>
            <a:chExt cx="1817370" cy="2178050"/>
          </a:xfrm>
        </p:grpSpPr>
        <p:grpSp>
          <p:nvGrpSpPr>
            <p:cNvPr id="5" name="Group 141"/>
            <p:cNvGrpSpPr>
              <a:grpSpLocks/>
            </p:cNvGrpSpPr>
            <p:nvPr/>
          </p:nvGrpSpPr>
          <p:grpSpPr bwMode="auto">
            <a:xfrm>
              <a:off x="6541134" y="2600008"/>
              <a:ext cx="552450" cy="246380"/>
              <a:chOff x="6541134" y="2600008"/>
              <a:chExt cx="552450" cy="246380"/>
            </a:xfrm>
          </p:grpSpPr>
          <p:sp>
            <p:nvSpPr>
              <p:cNvPr id="15386" name="Line 123"/>
              <p:cNvSpPr>
                <a:spLocks noChangeShapeType="1"/>
              </p:cNvSpPr>
              <p:nvPr/>
            </p:nvSpPr>
            <p:spPr bwMode="auto">
              <a:xfrm>
                <a:off x="6541134" y="2721928"/>
                <a:ext cx="252000" cy="0"/>
              </a:xfrm>
              <a:prstGeom prst="line">
                <a:avLst/>
              </a:prstGeom>
              <a:noFill/>
              <a:ln w="317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7" name="Rectangle 124"/>
              <p:cNvSpPr>
                <a:spLocks noChangeArrowheads="1"/>
              </p:cNvSpPr>
              <p:nvPr/>
            </p:nvSpPr>
            <p:spPr bwMode="auto">
              <a:xfrm>
                <a:off x="6864984" y="2600008"/>
                <a:ext cx="22860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Oil</a:t>
                </a:r>
                <a:endParaRPr lang="en-US" sz="1600">
                  <a:latin typeface="Calibri" charset="0"/>
                </a:endParaRPr>
              </a:p>
            </p:txBody>
          </p:sp>
        </p:grpSp>
        <p:grpSp>
          <p:nvGrpSpPr>
            <p:cNvPr id="6" name="Group 140"/>
            <p:cNvGrpSpPr>
              <a:grpSpLocks/>
            </p:cNvGrpSpPr>
            <p:nvPr/>
          </p:nvGrpSpPr>
          <p:grpSpPr bwMode="auto">
            <a:xfrm>
              <a:off x="6541134" y="2921953"/>
              <a:ext cx="687070" cy="246380"/>
              <a:chOff x="6541134" y="2859088"/>
              <a:chExt cx="687070" cy="246380"/>
            </a:xfrm>
          </p:grpSpPr>
          <p:sp>
            <p:nvSpPr>
              <p:cNvPr id="15384" name="Line 125"/>
              <p:cNvSpPr>
                <a:spLocks noChangeShapeType="1"/>
              </p:cNvSpPr>
              <p:nvPr/>
            </p:nvSpPr>
            <p:spPr bwMode="auto">
              <a:xfrm>
                <a:off x="6541134" y="2981008"/>
                <a:ext cx="252000" cy="0"/>
              </a:xfrm>
              <a:prstGeom prst="line">
                <a:avLst/>
              </a:prstGeom>
              <a:noFill/>
              <a:ln w="3175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5" name="Rectangle 126"/>
              <p:cNvSpPr>
                <a:spLocks noChangeArrowheads="1"/>
              </p:cNvSpPr>
              <p:nvPr/>
            </p:nvSpPr>
            <p:spPr bwMode="auto">
              <a:xfrm>
                <a:off x="6864984" y="2859088"/>
                <a:ext cx="36322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Coal</a:t>
                </a:r>
                <a:endParaRPr lang="en-US" sz="1600">
                  <a:latin typeface="Calibri" charset="0"/>
                </a:endParaRPr>
              </a:p>
            </p:txBody>
          </p:sp>
        </p:grpSp>
        <p:grpSp>
          <p:nvGrpSpPr>
            <p:cNvPr id="7" name="Group 139"/>
            <p:cNvGrpSpPr>
              <a:grpSpLocks/>
            </p:cNvGrpSpPr>
            <p:nvPr/>
          </p:nvGrpSpPr>
          <p:grpSpPr bwMode="auto">
            <a:xfrm>
              <a:off x="6541134" y="3243898"/>
              <a:ext cx="631190" cy="246380"/>
              <a:chOff x="6541134" y="3118168"/>
              <a:chExt cx="631190" cy="246380"/>
            </a:xfrm>
          </p:grpSpPr>
          <p:sp>
            <p:nvSpPr>
              <p:cNvPr id="15382" name="Line 127"/>
              <p:cNvSpPr>
                <a:spLocks noChangeShapeType="1"/>
              </p:cNvSpPr>
              <p:nvPr/>
            </p:nvSpPr>
            <p:spPr bwMode="auto">
              <a:xfrm>
                <a:off x="6541134" y="3240088"/>
                <a:ext cx="252000" cy="0"/>
              </a:xfrm>
              <a:prstGeom prst="line">
                <a:avLst/>
              </a:prstGeom>
              <a:noFill/>
              <a:ln w="31750">
                <a:solidFill>
                  <a:srgbClr val="9999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3" name="Rectangle 128"/>
              <p:cNvSpPr>
                <a:spLocks noChangeArrowheads="1"/>
              </p:cNvSpPr>
              <p:nvPr/>
            </p:nvSpPr>
            <p:spPr bwMode="auto">
              <a:xfrm>
                <a:off x="6864984" y="3118168"/>
                <a:ext cx="30734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Gas</a:t>
                </a:r>
                <a:endParaRPr lang="en-US" sz="1600">
                  <a:latin typeface="Calibri" charset="0"/>
                </a:endParaRPr>
              </a:p>
            </p:txBody>
          </p:sp>
        </p:grpSp>
        <p:grpSp>
          <p:nvGrpSpPr>
            <p:cNvPr id="8" name="Group 138"/>
            <p:cNvGrpSpPr>
              <a:grpSpLocks/>
            </p:cNvGrpSpPr>
            <p:nvPr/>
          </p:nvGrpSpPr>
          <p:grpSpPr bwMode="auto">
            <a:xfrm>
              <a:off x="6541134" y="3565843"/>
              <a:ext cx="1012190" cy="246380"/>
              <a:chOff x="6541134" y="3392488"/>
              <a:chExt cx="1012190" cy="246380"/>
            </a:xfrm>
          </p:grpSpPr>
          <p:sp>
            <p:nvSpPr>
              <p:cNvPr id="15380" name="Line 129"/>
              <p:cNvSpPr>
                <a:spLocks noChangeShapeType="1"/>
              </p:cNvSpPr>
              <p:nvPr/>
            </p:nvSpPr>
            <p:spPr bwMode="auto">
              <a:xfrm>
                <a:off x="6541134" y="3514408"/>
                <a:ext cx="252000" cy="0"/>
              </a:xfrm>
              <a:prstGeom prst="line">
                <a:avLst/>
              </a:prstGeom>
              <a:noFill/>
              <a:ln w="3175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81" name="Rectangle 130"/>
              <p:cNvSpPr>
                <a:spLocks noChangeArrowheads="1"/>
              </p:cNvSpPr>
              <p:nvPr/>
            </p:nvSpPr>
            <p:spPr bwMode="auto">
              <a:xfrm>
                <a:off x="6864984" y="3392488"/>
                <a:ext cx="68834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charset="0"/>
                  </a:rPr>
                  <a:t>Biomass</a:t>
                </a:r>
                <a:endParaRPr lang="en-US" sz="1600" dirty="0">
                  <a:latin typeface="Calibri" charset="0"/>
                </a:endParaRPr>
              </a:p>
            </p:txBody>
          </p:sp>
        </p:grpSp>
        <p:grpSp>
          <p:nvGrpSpPr>
            <p:cNvPr id="9" name="Group 137"/>
            <p:cNvGrpSpPr>
              <a:grpSpLocks/>
            </p:cNvGrpSpPr>
            <p:nvPr/>
          </p:nvGrpSpPr>
          <p:grpSpPr bwMode="auto">
            <a:xfrm>
              <a:off x="6541134" y="3887788"/>
              <a:ext cx="969010" cy="246380"/>
              <a:chOff x="6541134" y="3651568"/>
              <a:chExt cx="969010" cy="246380"/>
            </a:xfrm>
          </p:grpSpPr>
          <p:sp>
            <p:nvSpPr>
              <p:cNvPr id="15378" name="Line 131"/>
              <p:cNvSpPr>
                <a:spLocks noChangeShapeType="1"/>
              </p:cNvSpPr>
              <p:nvPr/>
            </p:nvSpPr>
            <p:spPr bwMode="auto">
              <a:xfrm>
                <a:off x="6541134" y="3773488"/>
                <a:ext cx="252000" cy="0"/>
              </a:xfrm>
              <a:prstGeom prst="line">
                <a:avLst/>
              </a:prstGeom>
              <a:noFill/>
              <a:ln w="31750">
                <a:solidFill>
                  <a:srgbClr val="FF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9" name="Rectangle 132"/>
              <p:cNvSpPr>
                <a:spLocks noChangeArrowheads="1"/>
              </p:cNvSpPr>
              <p:nvPr/>
            </p:nvSpPr>
            <p:spPr bwMode="auto">
              <a:xfrm>
                <a:off x="6864984" y="3651568"/>
                <a:ext cx="64516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charset="0"/>
                  </a:rPr>
                  <a:t>Nuclear</a:t>
                </a:r>
                <a:endParaRPr lang="en-US" sz="1600" dirty="0">
                  <a:latin typeface="Calibri" charset="0"/>
                </a:endParaRPr>
              </a:p>
            </p:txBody>
          </p:sp>
        </p:grpSp>
        <p:grpSp>
          <p:nvGrpSpPr>
            <p:cNvPr id="10" name="Group 136"/>
            <p:cNvGrpSpPr>
              <a:grpSpLocks/>
            </p:cNvGrpSpPr>
            <p:nvPr/>
          </p:nvGrpSpPr>
          <p:grpSpPr bwMode="auto">
            <a:xfrm>
              <a:off x="6541134" y="4209733"/>
              <a:ext cx="1817370" cy="246380"/>
              <a:chOff x="6541134" y="3910648"/>
              <a:chExt cx="1817370" cy="246380"/>
            </a:xfrm>
          </p:grpSpPr>
          <p:sp>
            <p:nvSpPr>
              <p:cNvPr id="15376" name="Line 133"/>
              <p:cNvSpPr>
                <a:spLocks noChangeShapeType="1"/>
              </p:cNvSpPr>
              <p:nvPr/>
            </p:nvSpPr>
            <p:spPr bwMode="auto">
              <a:xfrm>
                <a:off x="6541134" y="4032568"/>
                <a:ext cx="252000" cy="0"/>
              </a:xfrm>
              <a:prstGeom prst="line">
                <a:avLst/>
              </a:prstGeom>
              <a:noFill/>
              <a:ln w="31750">
                <a:solidFill>
                  <a:srgbClr val="99CC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7" name="Rectangle 134"/>
              <p:cNvSpPr>
                <a:spLocks noChangeArrowheads="1"/>
              </p:cNvSpPr>
              <p:nvPr/>
            </p:nvSpPr>
            <p:spPr bwMode="auto">
              <a:xfrm>
                <a:off x="6864984" y="3910648"/>
                <a:ext cx="149352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Other renewables</a:t>
                </a:r>
                <a:endParaRPr lang="en-US" sz="1600">
                  <a:latin typeface="Calibri" charset="0"/>
                </a:endParaRPr>
              </a:p>
            </p:txBody>
          </p:sp>
        </p:grpSp>
        <p:grpSp>
          <p:nvGrpSpPr>
            <p:cNvPr id="11" name="Group 135"/>
            <p:cNvGrpSpPr>
              <a:grpSpLocks/>
            </p:cNvGrpSpPr>
            <p:nvPr/>
          </p:nvGrpSpPr>
          <p:grpSpPr bwMode="auto">
            <a:xfrm>
              <a:off x="6541134" y="4531678"/>
              <a:ext cx="826770" cy="246380"/>
              <a:chOff x="6541134" y="4169728"/>
              <a:chExt cx="826770" cy="246380"/>
            </a:xfrm>
          </p:grpSpPr>
          <p:sp>
            <p:nvSpPr>
              <p:cNvPr id="15374" name="Line 135"/>
              <p:cNvSpPr>
                <a:spLocks noChangeShapeType="1"/>
              </p:cNvSpPr>
              <p:nvPr/>
            </p:nvSpPr>
            <p:spPr bwMode="auto">
              <a:xfrm>
                <a:off x="6541134" y="4291648"/>
                <a:ext cx="252000" cy="0"/>
              </a:xfrm>
              <a:prstGeom prst="line">
                <a:avLst/>
              </a:prstGeom>
              <a:noFill/>
              <a:ln w="31750">
                <a:solidFill>
                  <a:srgbClr val="00CC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75" name="Rectangle 136"/>
              <p:cNvSpPr>
                <a:spLocks noChangeArrowheads="1"/>
              </p:cNvSpPr>
              <p:nvPr/>
            </p:nvSpPr>
            <p:spPr bwMode="auto">
              <a:xfrm>
                <a:off x="6864984" y="4169728"/>
                <a:ext cx="50292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charset="0"/>
                  </a:rPr>
                  <a:t>Hydro</a:t>
                </a:r>
                <a:endParaRPr lang="en-US" sz="1600" dirty="0">
                  <a:latin typeface="Calibri" charset="0"/>
                </a:endParaRPr>
              </a:p>
            </p:txBody>
          </p:sp>
        </p:grpSp>
      </p:grpSp>
      <p:sp>
        <p:nvSpPr>
          <p:cNvPr id="80" name="TextBox 79"/>
          <p:cNvSpPr txBox="1"/>
          <p:nvPr/>
        </p:nvSpPr>
        <p:spPr>
          <a:xfrm>
            <a:off x="6544302" y="6596414"/>
            <a:ext cx="2599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Source: </a:t>
            </a:r>
            <a:r>
              <a:rPr lang="en-US" sz="1100" b="1" i="1" dirty="0" smtClean="0"/>
              <a:t>World Energy Outlook 2011</a:t>
            </a:r>
            <a:endParaRPr lang="en-GB" sz="11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15206" cy="928670"/>
          </a:xfrm>
        </p:spPr>
        <p:txBody>
          <a:bodyPr lIns="216000"/>
          <a:lstStyle/>
          <a:p>
            <a:pPr algn="l">
              <a:lnSpc>
                <a:spcPts val="3500"/>
              </a:lnSpc>
              <a:defRPr/>
            </a:pPr>
            <a:r>
              <a:rPr lang="en-US" sz="2800" dirty="0" smtClean="0"/>
              <a:t>Most new oil production capacity is needed to offset decline</a:t>
            </a:r>
            <a:endParaRPr lang="en-NZ" sz="2800" dirty="0" smtClean="0"/>
          </a:p>
        </p:txBody>
      </p:sp>
      <p:sp>
        <p:nvSpPr>
          <p:cNvPr id="2253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1531" y="5733256"/>
            <a:ext cx="8429625" cy="928669"/>
          </a:xfrm>
        </p:spPr>
        <p:txBody>
          <a:bodyPr lIns="0" rIns="0"/>
          <a:lstStyle/>
          <a:p>
            <a:pPr marL="0" indent="0">
              <a:buNone/>
            </a:pPr>
            <a:r>
              <a:rPr lang="en-GB" sz="2000" dirty="0" smtClean="0">
                <a:solidFill>
                  <a:srgbClr val="C00000"/>
                </a:solidFill>
                <a:latin typeface="Calibri" charset="0"/>
              </a:rPr>
              <a:t>Decline at existing conventional fields amounts to 47 </a:t>
            </a:r>
            <a:r>
              <a:rPr lang="en-GB" sz="2000" dirty="0" err="1" smtClean="0">
                <a:solidFill>
                  <a:srgbClr val="C00000"/>
                </a:solidFill>
                <a:latin typeface="Calibri" charset="0"/>
              </a:rPr>
              <a:t>mb</a:t>
            </a:r>
            <a:r>
              <a:rPr lang="en-GB" sz="2000" dirty="0" smtClean="0">
                <a:solidFill>
                  <a:srgbClr val="C00000"/>
                </a:solidFill>
                <a:latin typeface="Calibri" charset="0"/>
              </a:rPr>
              <a:t>/d, 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</a:rPr>
              <a:t>twice current OPEC Middle East production; NGLs and unconventional production are the main sources of growth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642910" y="1571612"/>
            <a:ext cx="7572396" cy="57150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alibri" charset="0"/>
              </a:rPr>
              <a:t>World liquids supply by type in the New Policies Scenario</a:t>
            </a:r>
            <a:endParaRPr lang="en-GB" sz="2400" dirty="0" smtClean="0">
              <a:latin typeface="Calibri" charset="0"/>
            </a:endParaRPr>
          </a:p>
        </p:txBody>
      </p:sp>
      <p:sp>
        <p:nvSpPr>
          <p:cNvPr id="22533" name="Line 10"/>
          <p:cNvSpPr>
            <a:spLocks noChangeShapeType="1"/>
          </p:cNvSpPr>
          <p:nvPr/>
        </p:nvSpPr>
        <p:spPr bwMode="auto">
          <a:xfrm>
            <a:off x="1589088" y="5076825"/>
            <a:ext cx="410051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4" name="Line 11"/>
          <p:cNvSpPr>
            <a:spLocks noChangeShapeType="1"/>
          </p:cNvSpPr>
          <p:nvPr/>
        </p:nvSpPr>
        <p:spPr bwMode="auto">
          <a:xfrm>
            <a:off x="1589088" y="4816475"/>
            <a:ext cx="4100512" cy="3175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5" name="Line 12"/>
          <p:cNvSpPr>
            <a:spLocks noChangeShapeType="1"/>
          </p:cNvSpPr>
          <p:nvPr/>
        </p:nvSpPr>
        <p:spPr bwMode="auto">
          <a:xfrm>
            <a:off x="1589088" y="4573588"/>
            <a:ext cx="4100512" cy="1587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6" name="Line 13"/>
          <p:cNvSpPr>
            <a:spLocks noChangeShapeType="1"/>
          </p:cNvSpPr>
          <p:nvPr/>
        </p:nvSpPr>
        <p:spPr bwMode="auto">
          <a:xfrm>
            <a:off x="1589088" y="4329113"/>
            <a:ext cx="4100512" cy="3175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7" name="Line 14"/>
          <p:cNvSpPr>
            <a:spLocks noChangeShapeType="1"/>
          </p:cNvSpPr>
          <p:nvPr/>
        </p:nvSpPr>
        <p:spPr bwMode="auto">
          <a:xfrm>
            <a:off x="1589088" y="4086225"/>
            <a:ext cx="4100512" cy="1588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8" name="Line 15"/>
          <p:cNvSpPr>
            <a:spLocks noChangeShapeType="1"/>
          </p:cNvSpPr>
          <p:nvPr/>
        </p:nvSpPr>
        <p:spPr bwMode="auto">
          <a:xfrm>
            <a:off x="1589088" y="3825875"/>
            <a:ext cx="4100512" cy="3175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>
            <a:off x="1589088" y="3582988"/>
            <a:ext cx="4100512" cy="0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>
            <a:off x="1589088" y="3338513"/>
            <a:ext cx="4100512" cy="0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1" name="Line 18"/>
          <p:cNvSpPr>
            <a:spLocks noChangeShapeType="1"/>
          </p:cNvSpPr>
          <p:nvPr/>
        </p:nvSpPr>
        <p:spPr bwMode="auto">
          <a:xfrm>
            <a:off x="1589088" y="3094038"/>
            <a:ext cx="4100512" cy="0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2" name="Line 19"/>
          <p:cNvSpPr>
            <a:spLocks noChangeShapeType="1"/>
          </p:cNvSpPr>
          <p:nvPr/>
        </p:nvSpPr>
        <p:spPr bwMode="auto">
          <a:xfrm>
            <a:off x="1589088" y="2835275"/>
            <a:ext cx="4100512" cy="0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3" name="Line 20"/>
          <p:cNvSpPr>
            <a:spLocks noChangeShapeType="1"/>
          </p:cNvSpPr>
          <p:nvPr/>
        </p:nvSpPr>
        <p:spPr bwMode="auto">
          <a:xfrm>
            <a:off x="1589088" y="2590800"/>
            <a:ext cx="4100512" cy="0"/>
          </a:xfrm>
          <a:prstGeom prst="line">
            <a:avLst/>
          </a:prstGeom>
          <a:noFill/>
          <a:ln w="0">
            <a:solidFill>
              <a:srgbClr val="C0C0C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44" name="Freeform 21"/>
          <p:cNvSpPr>
            <a:spLocks/>
          </p:cNvSpPr>
          <p:nvPr/>
        </p:nvSpPr>
        <p:spPr bwMode="auto">
          <a:xfrm>
            <a:off x="1589088" y="3567113"/>
            <a:ext cx="4100512" cy="1752600"/>
          </a:xfrm>
          <a:custGeom>
            <a:avLst/>
            <a:gdLst>
              <a:gd name="T0" fmla="*/ 0 w 1614"/>
              <a:gd name="T1" fmla="*/ 2147483647 h 690"/>
              <a:gd name="T2" fmla="*/ 2147483647 w 1614"/>
              <a:gd name="T3" fmla="*/ 2147483647 h 690"/>
              <a:gd name="T4" fmla="*/ 2147483647 w 1614"/>
              <a:gd name="T5" fmla="*/ 2147483647 h 690"/>
              <a:gd name="T6" fmla="*/ 2147483647 w 1614"/>
              <a:gd name="T7" fmla="*/ 2147483647 h 690"/>
              <a:gd name="T8" fmla="*/ 2147483647 w 1614"/>
              <a:gd name="T9" fmla="*/ 2147483647 h 690"/>
              <a:gd name="T10" fmla="*/ 2147483647 w 1614"/>
              <a:gd name="T11" fmla="*/ 2147483647 h 690"/>
              <a:gd name="T12" fmla="*/ 2147483647 w 1614"/>
              <a:gd name="T13" fmla="*/ 2147483647 h 690"/>
              <a:gd name="T14" fmla="*/ 2147483647 w 1614"/>
              <a:gd name="T15" fmla="*/ 2147483647 h 690"/>
              <a:gd name="T16" fmla="*/ 2147483647 w 1614"/>
              <a:gd name="T17" fmla="*/ 2147483647 h 690"/>
              <a:gd name="T18" fmla="*/ 2147483647 w 1614"/>
              <a:gd name="T19" fmla="*/ 0 h 690"/>
              <a:gd name="T20" fmla="*/ 2147483647 w 1614"/>
              <a:gd name="T21" fmla="*/ 2147483647 h 690"/>
              <a:gd name="T22" fmla="*/ 2147483647 w 1614"/>
              <a:gd name="T23" fmla="*/ 2147483647 h 690"/>
              <a:gd name="T24" fmla="*/ 2147483647 w 1614"/>
              <a:gd name="T25" fmla="*/ 2147483647 h 690"/>
              <a:gd name="T26" fmla="*/ 2147483647 w 1614"/>
              <a:gd name="T27" fmla="*/ 2147483647 h 690"/>
              <a:gd name="T28" fmla="*/ 2147483647 w 1614"/>
              <a:gd name="T29" fmla="*/ 2147483647 h 690"/>
              <a:gd name="T30" fmla="*/ 2147483647 w 1614"/>
              <a:gd name="T31" fmla="*/ 2147483647 h 690"/>
              <a:gd name="T32" fmla="*/ 2147483647 w 1614"/>
              <a:gd name="T33" fmla="*/ 2147483647 h 690"/>
              <a:gd name="T34" fmla="*/ 2147483647 w 1614"/>
              <a:gd name="T35" fmla="*/ 2147483647 h 690"/>
              <a:gd name="T36" fmla="*/ 2147483647 w 1614"/>
              <a:gd name="T37" fmla="*/ 2147483647 h 690"/>
              <a:gd name="T38" fmla="*/ 2147483647 w 1614"/>
              <a:gd name="T39" fmla="*/ 2147483647 h 690"/>
              <a:gd name="T40" fmla="*/ 2147483647 w 1614"/>
              <a:gd name="T41" fmla="*/ 2147483647 h 690"/>
              <a:gd name="T42" fmla="*/ 2147483647 w 1614"/>
              <a:gd name="T43" fmla="*/ 2147483647 h 690"/>
              <a:gd name="T44" fmla="*/ 2147483647 w 1614"/>
              <a:gd name="T45" fmla="*/ 2147483647 h 690"/>
              <a:gd name="T46" fmla="*/ 2147483647 w 1614"/>
              <a:gd name="T47" fmla="*/ 2147483647 h 690"/>
              <a:gd name="T48" fmla="*/ 2147483647 w 1614"/>
              <a:gd name="T49" fmla="*/ 2147483647 h 690"/>
              <a:gd name="T50" fmla="*/ 2147483647 w 1614"/>
              <a:gd name="T51" fmla="*/ 2147483647 h 690"/>
              <a:gd name="T52" fmla="*/ 2147483647 w 1614"/>
              <a:gd name="T53" fmla="*/ 2147483647 h 690"/>
              <a:gd name="T54" fmla="*/ 2147483647 w 1614"/>
              <a:gd name="T55" fmla="*/ 2147483647 h 690"/>
              <a:gd name="T56" fmla="*/ 2147483647 w 1614"/>
              <a:gd name="T57" fmla="*/ 2147483647 h 690"/>
              <a:gd name="T58" fmla="*/ 2147483647 w 1614"/>
              <a:gd name="T59" fmla="*/ 2147483647 h 690"/>
              <a:gd name="T60" fmla="*/ 2147483647 w 1614"/>
              <a:gd name="T61" fmla="*/ 2147483647 h 690"/>
              <a:gd name="T62" fmla="*/ 2147483647 w 1614"/>
              <a:gd name="T63" fmla="*/ 2147483647 h 690"/>
              <a:gd name="T64" fmla="*/ 2147483647 w 1614"/>
              <a:gd name="T65" fmla="*/ 2147483647 h 690"/>
              <a:gd name="T66" fmla="*/ 2147483647 w 1614"/>
              <a:gd name="T67" fmla="*/ 2147483647 h 690"/>
              <a:gd name="T68" fmla="*/ 2147483647 w 1614"/>
              <a:gd name="T69" fmla="*/ 2147483647 h 690"/>
              <a:gd name="T70" fmla="*/ 2147483647 w 1614"/>
              <a:gd name="T71" fmla="*/ 2147483647 h 690"/>
              <a:gd name="T72" fmla="*/ 2147483647 w 1614"/>
              <a:gd name="T73" fmla="*/ 2147483647 h 690"/>
              <a:gd name="T74" fmla="*/ 2147483647 w 1614"/>
              <a:gd name="T75" fmla="*/ 2147483647 h 690"/>
              <a:gd name="T76" fmla="*/ 2147483647 w 1614"/>
              <a:gd name="T77" fmla="*/ 2147483647 h 690"/>
              <a:gd name="T78" fmla="*/ 2147483647 w 1614"/>
              <a:gd name="T79" fmla="*/ 2147483647 h 690"/>
              <a:gd name="T80" fmla="*/ 2147483647 w 1614"/>
              <a:gd name="T81" fmla="*/ 2147483647 h 690"/>
              <a:gd name="T82" fmla="*/ 2147483647 w 1614"/>
              <a:gd name="T83" fmla="*/ 2147483647 h 690"/>
              <a:gd name="T84" fmla="*/ 2147483647 w 1614"/>
              <a:gd name="T85" fmla="*/ 2147483647 h 690"/>
              <a:gd name="T86" fmla="*/ 2147483647 w 1614"/>
              <a:gd name="T87" fmla="*/ 2147483647 h 690"/>
              <a:gd name="T88" fmla="*/ 2147483647 w 1614"/>
              <a:gd name="T89" fmla="*/ 2147483647 h 690"/>
              <a:gd name="T90" fmla="*/ 2147483647 w 1614"/>
              <a:gd name="T91" fmla="*/ 2147483647 h 6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14"/>
              <a:gd name="T139" fmla="*/ 0 h 690"/>
              <a:gd name="T140" fmla="*/ 1614 w 1614"/>
              <a:gd name="T141" fmla="*/ 690 h 6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14" h="690">
                <a:moveTo>
                  <a:pt x="0" y="690"/>
                </a:moveTo>
                <a:lnTo>
                  <a:pt x="0" y="108"/>
                </a:lnTo>
                <a:lnTo>
                  <a:pt x="36" y="114"/>
                </a:lnTo>
                <a:lnTo>
                  <a:pt x="72" y="108"/>
                </a:lnTo>
                <a:lnTo>
                  <a:pt x="108" y="114"/>
                </a:lnTo>
                <a:lnTo>
                  <a:pt x="144" y="102"/>
                </a:lnTo>
                <a:lnTo>
                  <a:pt x="180" y="96"/>
                </a:lnTo>
                <a:lnTo>
                  <a:pt x="216" y="78"/>
                </a:lnTo>
                <a:lnTo>
                  <a:pt x="252" y="60"/>
                </a:lnTo>
                <a:lnTo>
                  <a:pt x="288" y="48"/>
                </a:lnTo>
                <a:lnTo>
                  <a:pt x="324" y="66"/>
                </a:lnTo>
                <a:lnTo>
                  <a:pt x="360" y="48"/>
                </a:lnTo>
                <a:lnTo>
                  <a:pt x="396" y="48"/>
                </a:lnTo>
                <a:lnTo>
                  <a:pt x="432" y="54"/>
                </a:lnTo>
                <a:lnTo>
                  <a:pt x="468" y="36"/>
                </a:lnTo>
                <a:lnTo>
                  <a:pt x="504" y="12"/>
                </a:lnTo>
                <a:lnTo>
                  <a:pt x="540" y="6"/>
                </a:lnTo>
                <a:lnTo>
                  <a:pt x="576" y="6"/>
                </a:lnTo>
                <a:lnTo>
                  <a:pt x="612" y="6"/>
                </a:lnTo>
                <a:lnTo>
                  <a:pt x="648" y="0"/>
                </a:lnTo>
                <a:lnTo>
                  <a:pt x="684" y="18"/>
                </a:lnTo>
                <a:lnTo>
                  <a:pt x="720" y="12"/>
                </a:lnTo>
                <a:lnTo>
                  <a:pt x="756" y="18"/>
                </a:lnTo>
                <a:lnTo>
                  <a:pt x="792" y="30"/>
                </a:lnTo>
                <a:lnTo>
                  <a:pt x="822" y="42"/>
                </a:lnTo>
                <a:lnTo>
                  <a:pt x="858" y="54"/>
                </a:lnTo>
                <a:lnTo>
                  <a:pt x="894" y="72"/>
                </a:lnTo>
                <a:lnTo>
                  <a:pt x="930" y="90"/>
                </a:lnTo>
                <a:lnTo>
                  <a:pt x="966" y="114"/>
                </a:lnTo>
                <a:lnTo>
                  <a:pt x="1002" y="138"/>
                </a:lnTo>
                <a:lnTo>
                  <a:pt x="1038" y="156"/>
                </a:lnTo>
                <a:lnTo>
                  <a:pt x="1074" y="180"/>
                </a:lnTo>
                <a:lnTo>
                  <a:pt x="1110" y="198"/>
                </a:lnTo>
                <a:lnTo>
                  <a:pt x="1146" y="216"/>
                </a:lnTo>
                <a:lnTo>
                  <a:pt x="1182" y="228"/>
                </a:lnTo>
                <a:lnTo>
                  <a:pt x="1218" y="252"/>
                </a:lnTo>
                <a:lnTo>
                  <a:pt x="1254" y="276"/>
                </a:lnTo>
                <a:lnTo>
                  <a:pt x="1290" y="294"/>
                </a:lnTo>
                <a:lnTo>
                  <a:pt x="1326" y="318"/>
                </a:lnTo>
                <a:lnTo>
                  <a:pt x="1362" y="336"/>
                </a:lnTo>
                <a:lnTo>
                  <a:pt x="1398" y="360"/>
                </a:lnTo>
                <a:lnTo>
                  <a:pt x="1434" y="378"/>
                </a:lnTo>
                <a:lnTo>
                  <a:pt x="1470" y="402"/>
                </a:lnTo>
                <a:lnTo>
                  <a:pt x="1506" y="420"/>
                </a:lnTo>
                <a:lnTo>
                  <a:pt x="1542" y="438"/>
                </a:lnTo>
                <a:lnTo>
                  <a:pt x="1578" y="456"/>
                </a:lnTo>
                <a:lnTo>
                  <a:pt x="1614" y="474"/>
                </a:lnTo>
                <a:lnTo>
                  <a:pt x="1614" y="690"/>
                </a:lnTo>
                <a:lnTo>
                  <a:pt x="1578" y="690"/>
                </a:lnTo>
                <a:lnTo>
                  <a:pt x="1542" y="690"/>
                </a:lnTo>
                <a:lnTo>
                  <a:pt x="1506" y="690"/>
                </a:lnTo>
                <a:lnTo>
                  <a:pt x="1470" y="690"/>
                </a:lnTo>
                <a:lnTo>
                  <a:pt x="1434" y="690"/>
                </a:lnTo>
                <a:lnTo>
                  <a:pt x="1398" y="690"/>
                </a:lnTo>
                <a:lnTo>
                  <a:pt x="1362" y="690"/>
                </a:lnTo>
                <a:lnTo>
                  <a:pt x="1326" y="690"/>
                </a:lnTo>
                <a:lnTo>
                  <a:pt x="1290" y="690"/>
                </a:lnTo>
                <a:lnTo>
                  <a:pt x="1254" y="690"/>
                </a:lnTo>
                <a:lnTo>
                  <a:pt x="1218" y="690"/>
                </a:lnTo>
                <a:lnTo>
                  <a:pt x="1182" y="690"/>
                </a:lnTo>
                <a:lnTo>
                  <a:pt x="1146" y="690"/>
                </a:lnTo>
                <a:lnTo>
                  <a:pt x="1110" y="690"/>
                </a:lnTo>
                <a:lnTo>
                  <a:pt x="1074" y="690"/>
                </a:lnTo>
                <a:lnTo>
                  <a:pt x="1038" y="690"/>
                </a:lnTo>
                <a:lnTo>
                  <a:pt x="1002" y="690"/>
                </a:lnTo>
                <a:lnTo>
                  <a:pt x="966" y="690"/>
                </a:lnTo>
                <a:lnTo>
                  <a:pt x="930" y="690"/>
                </a:lnTo>
                <a:lnTo>
                  <a:pt x="894" y="690"/>
                </a:lnTo>
                <a:lnTo>
                  <a:pt x="858" y="690"/>
                </a:lnTo>
                <a:lnTo>
                  <a:pt x="822" y="690"/>
                </a:lnTo>
                <a:lnTo>
                  <a:pt x="792" y="690"/>
                </a:lnTo>
                <a:lnTo>
                  <a:pt x="756" y="690"/>
                </a:lnTo>
                <a:lnTo>
                  <a:pt x="720" y="690"/>
                </a:lnTo>
                <a:lnTo>
                  <a:pt x="684" y="690"/>
                </a:lnTo>
                <a:lnTo>
                  <a:pt x="648" y="690"/>
                </a:lnTo>
                <a:lnTo>
                  <a:pt x="612" y="690"/>
                </a:lnTo>
                <a:lnTo>
                  <a:pt x="576" y="690"/>
                </a:lnTo>
                <a:lnTo>
                  <a:pt x="540" y="690"/>
                </a:lnTo>
                <a:lnTo>
                  <a:pt x="504" y="690"/>
                </a:lnTo>
                <a:lnTo>
                  <a:pt x="468" y="690"/>
                </a:lnTo>
                <a:lnTo>
                  <a:pt x="432" y="690"/>
                </a:lnTo>
                <a:lnTo>
                  <a:pt x="396" y="690"/>
                </a:lnTo>
                <a:lnTo>
                  <a:pt x="360" y="690"/>
                </a:lnTo>
                <a:lnTo>
                  <a:pt x="324" y="690"/>
                </a:lnTo>
                <a:lnTo>
                  <a:pt x="288" y="690"/>
                </a:lnTo>
                <a:lnTo>
                  <a:pt x="252" y="690"/>
                </a:lnTo>
                <a:lnTo>
                  <a:pt x="216" y="690"/>
                </a:lnTo>
                <a:lnTo>
                  <a:pt x="180" y="690"/>
                </a:lnTo>
                <a:lnTo>
                  <a:pt x="144" y="690"/>
                </a:lnTo>
                <a:lnTo>
                  <a:pt x="108" y="690"/>
                </a:lnTo>
                <a:lnTo>
                  <a:pt x="72" y="690"/>
                </a:lnTo>
                <a:lnTo>
                  <a:pt x="36" y="690"/>
                </a:lnTo>
                <a:lnTo>
                  <a:pt x="0" y="690"/>
                </a:lnTo>
                <a:close/>
              </a:path>
            </a:pathLst>
          </a:custGeom>
          <a:solidFill>
            <a:srgbClr val="37609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5" name="Freeform 22"/>
          <p:cNvSpPr>
            <a:spLocks/>
          </p:cNvSpPr>
          <p:nvPr/>
        </p:nvSpPr>
        <p:spPr bwMode="auto">
          <a:xfrm>
            <a:off x="1589088" y="3567113"/>
            <a:ext cx="4100512" cy="1752600"/>
          </a:xfrm>
          <a:custGeom>
            <a:avLst/>
            <a:gdLst>
              <a:gd name="T0" fmla="*/ 0 w 1614"/>
              <a:gd name="T1" fmla="*/ 2147483647 h 690"/>
              <a:gd name="T2" fmla="*/ 2147483647 w 1614"/>
              <a:gd name="T3" fmla="*/ 2147483647 h 690"/>
              <a:gd name="T4" fmla="*/ 2147483647 w 1614"/>
              <a:gd name="T5" fmla="*/ 2147483647 h 690"/>
              <a:gd name="T6" fmla="*/ 2147483647 w 1614"/>
              <a:gd name="T7" fmla="*/ 2147483647 h 690"/>
              <a:gd name="T8" fmla="*/ 2147483647 w 1614"/>
              <a:gd name="T9" fmla="*/ 2147483647 h 690"/>
              <a:gd name="T10" fmla="*/ 2147483647 w 1614"/>
              <a:gd name="T11" fmla="*/ 2147483647 h 690"/>
              <a:gd name="T12" fmla="*/ 2147483647 w 1614"/>
              <a:gd name="T13" fmla="*/ 2147483647 h 690"/>
              <a:gd name="T14" fmla="*/ 2147483647 w 1614"/>
              <a:gd name="T15" fmla="*/ 2147483647 h 690"/>
              <a:gd name="T16" fmla="*/ 2147483647 w 1614"/>
              <a:gd name="T17" fmla="*/ 2147483647 h 690"/>
              <a:gd name="T18" fmla="*/ 2147483647 w 1614"/>
              <a:gd name="T19" fmla="*/ 0 h 690"/>
              <a:gd name="T20" fmla="*/ 2147483647 w 1614"/>
              <a:gd name="T21" fmla="*/ 2147483647 h 690"/>
              <a:gd name="T22" fmla="*/ 2147483647 w 1614"/>
              <a:gd name="T23" fmla="*/ 2147483647 h 690"/>
              <a:gd name="T24" fmla="*/ 2147483647 w 1614"/>
              <a:gd name="T25" fmla="*/ 2147483647 h 690"/>
              <a:gd name="T26" fmla="*/ 2147483647 w 1614"/>
              <a:gd name="T27" fmla="*/ 2147483647 h 690"/>
              <a:gd name="T28" fmla="*/ 2147483647 w 1614"/>
              <a:gd name="T29" fmla="*/ 2147483647 h 690"/>
              <a:gd name="T30" fmla="*/ 2147483647 w 1614"/>
              <a:gd name="T31" fmla="*/ 2147483647 h 690"/>
              <a:gd name="T32" fmla="*/ 2147483647 w 1614"/>
              <a:gd name="T33" fmla="*/ 2147483647 h 690"/>
              <a:gd name="T34" fmla="*/ 2147483647 w 1614"/>
              <a:gd name="T35" fmla="*/ 2147483647 h 690"/>
              <a:gd name="T36" fmla="*/ 2147483647 w 1614"/>
              <a:gd name="T37" fmla="*/ 2147483647 h 690"/>
              <a:gd name="T38" fmla="*/ 2147483647 w 1614"/>
              <a:gd name="T39" fmla="*/ 2147483647 h 690"/>
              <a:gd name="T40" fmla="*/ 2147483647 w 1614"/>
              <a:gd name="T41" fmla="*/ 2147483647 h 690"/>
              <a:gd name="T42" fmla="*/ 2147483647 w 1614"/>
              <a:gd name="T43" fmla="*/ 2147483647 h 690"/>
              <a:gd name="T44" fmla="*/ 2147483647 w 1614"/>
              <a:gd name="T45" fmla="*/ 2147483647 h 690"/>
              <a:gd name="T46" fmla="*/ 2147483647 w 1614"/>
              <a:gd name="T47" fmla="*/ 2147483647 h 690"/>
              <a:gd name="T48" fmla="*/ 2147483647 w 1614"/>
              <a:gd name="T49" fmla="*/ 2147483647 h 690"/>
              <a:gd name="T50" fmla="*/ 2147483647 w 1614"/>
              <a:gd name="T51" fmla="*/ 2147483647 h 690"/>
              <a:gd name="T52" fmla="*/ 2147483647 w 1614"/>
              <a:gd name="T53" fmla="*/ 2147483647 h 690"/>
              <a:gd name="T54" fmla="*/ 2147483647 w 1614"/>
              <a:gd name="T55" fmla="*/ 2147483647 h 690"/>
              <a:gd name="T56" fmla="*/ 2147483647 w 1614"/>
              <a:gd name="T57" fmla="*/ 2147483647 h 690"/>
              <a:gd name="T58" fmla="*/ 2147483647 w 1614"/>
              <a:gd name="T59" fmla="*/ 2147483647 h 690"/>
              <a:gd name="T60" fmla="*/ 2147483647 w 1614"/>
              <a:gd name="T61" fmla="*/ 2147483647 h 690"/>
              <a:gd name="T62" fmla="*/ 2147483647 w 1614"/>
              <a:gd name="T63" fmla="*/ 2147483647 h 690"/>
              <a:gd name="T64" fmla="*/ 2147483647 w 1614"/>
              <a:gd name="T65" fmla="*/ 2147483647 h 690"/>
              <a:gd name="T66" fmla="*/ 2147483647 w 1614"/>
              <a:gd name="T67" fmla="*/ 2147483647 h 690"/>
              <a:gd name="T68" fmla="*/ 2147483647 w 1614"/>
              <a:gd name="T69" fmla="*/ 2147483647 h 690"/>
              <a:gd name="T70" fmla="*/ 2147483647 w 1614"/>
              <a:gd name="T71" fmla="*/ 2147483647 h 690"/>
              <a:gd name="T72" fmla="*/ 2147483647 w 1614"/>
              <a:gd name="T73" fmla="*/ 2147483647 h 690"/>
              <a:gd name="T74" fmla="*/ 2147483647 w 1614"/>
              <a:gd name="T75" fmla="*/ 2147483647 h 690"/>
              <a:gd name="T76" fmla="*/ 2147483647 w 1614"/>
              <a:gd name="T77" fmla="*/ 2147483647 h 690"/>
              <a:gd name="T78" fmla="*/ 2147483647 w 1614"/>
              <a:gd name="T79" fmla="*/ 2147483647 h 690"/>
              <a:gd name="T80" fmla="*/ 2147483647 w 1614"/>
              <a:gd name="T81" fmla="*/ 2147483647 h 690"/>
              <a:gd name="T82" fmla="*/ 2147483647 w 1614"/>
              <a:gd name="T83" fmla="*/ 2147483647 h 690"/>
              <a:gd name="T84" fmla="*/ 2147483647 w 1614"/>
              <a:gd name="T85" fmla="*/ 2147483647 h 690"/>
              <a:gd name="T86" fmla="*/ 2147483647 w 1614"/>
              <a:gd name="T87" fmla="*/ 2147483647 h 690"/>
              <a:gd name="T88" fmla="*/ 2147483647 w 1614"/>
              <a:gd name="T89" fmla="*/ 2147483647 h 690"/>
              <a:gd name="T90" fmla="*/ 2147483647 w 1614"/>
              <a:gd name="T91" fmla="*/ 2147483647 h 69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14"/>
              <a:gd name="T139" fmla="*/ 0 h 690"/>
              <a:gd name="T140" fmla="*/ 1614 w 1614"/>
              <a:gd name="T141" fmla="*/ 690 h 69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14" h="690">
                <a:moveTo>
                  <a:pt x="0" y="690"/>
                </a:moveTo>
                <a:lnTo>
                  <a:pt x="0" y="108"/>
                </a:lnTo>
                <a:lnTo>
                  <a:pt x="36" y="114"/>
                </a:lnTo>
                <a:lnTo>
                  <a:pt x="72" y="108"/>
                </a:lnTo>
                <a:lnTo>
                  <a:pt x="108" y="114"/>
                </a:lnTo>
                <a:lnTo>
                  <a:pt x="144" y="102"/>
                </a:lnTo>
                <a:lnTo>
                  <a:pt x="180" y="96"/>
                </a:lnTo>
                <a:lnTo>
                  <a:pt x="216" y="78"/>
                </a:lnTo>
                <a:lnTo>
                  <a:pt x="252" y="60"/>
                </a:lnTo>
                <a:lnTo>
                  <a:pt x="288" y="48"/>
                </a:lnTo>
                <a:lnTo>
                  <a:pt x="324" y="66"/>
                </a:lnTo>
                <a:lnTo>
                  <a:pt x="360" y="48"/>
                </a:lnTo>
                <a:lnTo>
                  <a:pt x="396" y="48"/>
                </a:lnTo>
                <a:lnTo>
                  <a:pt x="432" y="54"/>
                </a:lnTo>
                <a:lnTo>
                  <a:pt x="468" y="36"/>
                </a:lnTo>
                <a:lnTo>
                  <a:pt x="504" y="12"/>
                </a:lnTo>
                <a:lnTo>
                  <a:pt x="540" y="6"/>
                </a:lnTo>
                <a:lnTo>
                  <a:pt x="576" y="6"/>
                </a:lnTo>
                <a:lnTo>
                  <a:pt x="612" y="6"/>
                </a:lnTo>
                <a:lnTo>
                  <a:pt x="648" y="0"/>
                </a:lnTo>
                <a:lnTo>
                  <a:pt x="684" y="18"/>
                </a:lnTo>
                <a:lnTo>
                  <a:pt x="720" y="12"/>
                </a:lnTo>
                <a:lnTo>
                  <a:pt x="756" y="18"/>
                </a:lnTo>
                <a:lnTo>
                  <a:pt x="792" y="30"/>
                </a:lnTo>
                <a:lnTo>
                  <a:pt x="822" y="42"/>
                </a:lnTo>
                <a:lnTo>
                  <a:pt x="858" y="54"/>
                </a:lnTo>
                <a:lnTo>
                  <a:pt x="894" y="72"/>
                </a:lnTo>
                <a:lnTo>
                  <a:pt x="930" y="90"/>
                </a:lnTo>
                <a:lnTo>
                  <a:pt x="966" y="114"/>
                </a:lnTo>
                <a:lnTo>
                  <a:pt x="1002" y="138"/>
                </a:lnTo>
                <a:lnTo>
                  <a:pt x="1038" y="156"/>
                </a:lnTo>
                <a:lnTo>
                  <a:pt x="1074" y="180"/>
                </a:lnTo>
                <a:lnTo>
                  <a:pt x="1110" y="198"/>
                </a:lnTo>
                <a:lnTo>
                  <a:pt x="1146" y="216"/>
                </a:lnTo>
                <a:lnTo>
                  <a:pt x="1182" y="228"/>
                </a:lnTo>
                <a:lnTo>
                  <a:pt x="1218" y="252"/>
                </a:lnTo>
                <a:lnTo>
                  <a:pt x="1254" y="276"/>
                </a:lnTo>
                <a:lnTo>
                  <a:pt x="1290" y="294"/>
                </a:lnTo>
                <a:lnTo>
                  <a:pt x="1326" y="318"/>
                </a:lnTo>
                <a:lnTo>
                  <a:pt x="1362" y="336"/>
                </a:lnTo>
                <a:lnTo>
                  <a:pt x="1398" y="360"/>
                </a:lnTo>
                <a:lnTo>
                  <a:pt x="1434" y="378"/>
                </a:lnTo>
                <a:lnTo>
                  <a:pt x="1470" y="402"/>
                </a:lnTo>
                <a:lnTo>
                  <a:pt x="1506" y="420"/>
                </a:lnTo>
                <a:lnTo>
                  <a:pt x="1542" y="438"/>
                </a:lnTo>
                <a:lnTo>
                  <a:pt x="1578" y="456"/>
                </a:lnTo>
                <a:lnTo>
                  <a:pt x="1614" y="474"/>
                </a:lnTo>
                <a:lnTo>
                  <a:pt x="1614" y="690"/>
                </a:lnTo>
                <a:lnTo>
                  <a:pt x="1578" y="690"/>
                </a:lnTo>
                <a:lnTo>
                  <a:pt x="1542" y="690"/>
                </a:lnTo>
                <a:lnTo>
                  <a:pt x="1506" y="690"/>
                </a:lnTo>
                <a:lnTo>
                  <a:pt x="1470" y="690"/>
                </a:lnTo>
                <a:lnTo>
                  <a:pt x="1434" y="690"/>
                </a:lnTo>
                <a:lnTo>
                  <a:pt x="1398" y="690"/>
                </a:lnTo>
                <a:lnTo>
                  <a:pt x="1362" y="690"/>
                </a:lnTo>
                <a:lnTo>
                  <a:pt x="1326" y="690"/>
                </a:lnTo>
                <a:lnTo>
                  <a:pt x="1290" y="690"/>
                </a:lnTo>
                <a:lnTo>
                  <a:pt x="1254" y="690"/>
                </a:lnTo>
                <a:lnTo>
                  <a:pt x="1218" y="690"/>
                </a:lnTo>
                <a:lnTo>
                  <a:pt x="1182" y="690"/>
                </a:lnTo>
                <a:lnTo>
                  <a:pt x="1146" y="690"/>
                </a:lnTo>
                <a:lnTo>
                  <a:pt x="1110" y="690"/>
                </a:lnTo>
                <a:lnTo>
                  <a:pt x="1074" y="690"/>
                </a:lnTo>
                <a:lnTo>
                  <a:pt x="1038" y="690"/>
                </a:lnTo>
                <a:lnTo>
                  <a:pt x="1002" y="690"/>
                </a:lnTo>
                <a:lnTo>
                  <a:pt x="966" y="690"/>
                </a:lnTo>
                <a:lnTo>
                  <a:pt x="930" y="690"/>
                </a:lnTo>
                <a:lnTo>
                  <a:pt x="894" y="690"/>
                </a:lnTo>
                <a:lnTo>
                  <a:pt x="858" y="690"/>
                </a:lnTo>
                <a:lnTo>
                  <a:pt x="822" y="690"/>
                </a:lnTo>
                <a:lnTo>
                  <a:pt x="792" y="690"/>
                </a:lnTo>
                <a:lnTo>
                  <a:pt x="756" y="690"/>
                </a:lnTo>
                <a:lnTo>
                  <a:pt x="720" y="690"/>
                </a:lnTo>
                <a:lnTo>
                  <a:pt x="684" y="690"/>
                </a:lnTo>
                <a:lnTo>
                  <a:pt x="648" y="690"/>
                </a:lnTo>
                <a:lnTo>
                  <a:pt x="612" y="690"/>
                </a:lnTo>
                <a:lnTo>
                  <a:pt x="576" y="690"/>
                </a:lnTo>
                <a:lnTo>
                  <a:pt x="540" y="690"/>
                </a:lnTo>
                <a:lnTo>
                  <a:pt x="504" y="690"/>
                </a:lnTo>
                <a:lnTo>
                  <a:pt x="468" y="690"/>
                </a:lnTo>
                <a:lnTo>
                  <a:pt x="432" y="690"/>
                </a:lnTo>
                <a:lnTo>
                  <a:pt x="396" y="690"/>
                </a:lnTo>
                <a:lnTo>
                  <a:pt x="360" y="690"/>
                </a:lnTo>
                <a:lnTo>
                  <a:pt x="324" y="690"/>
                </a:lnTo>
                <a:lnTo>
                  <a:pt x="288" y="690"/>
                </a:lnTo>
                <a:lnTo>
                  <a:pt x="252" y="690"/>
                </a:lnTo>
                <a:lnTo>
                  <a:pt x="216" y="690"/>
                </a:lnTo>
                <a:lnTo>
                  <a:pt x="180" y="690"/>
                </a:lnTo>
                <a:lnTo>
                  <a:pt x="144" y="690"/>
                </a:lnTo>
                <a:lnTo>
                  <a:pt x="108" y="690"/>
                </a:lnTo>
                <a:lnTo>
                  <a:pt x="72" y="690"/>
                </a:lnTo>
                <a:lnTo>
                  <a:pt x="36" y="690"/>
                </a:lnTo>
                <a:lnTo>
                  <a:pt x="0" y="69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6" name="Freeform 24"/>
          <p:cNvSpPr>
            <a:spLocks/>
          </p:cNvSpPr>
          <p:nvPr/>
        </p:nvSpPr>
        <p:spPr bwMode="auto">
          <a:xfrm>
            <a:off x="1589088" y="3567113"/>
            <a:ext cx="4100512" cy="1204912"/>
          </a:xfrm>
          <a:custGeom>
            <a:avLst/>
            <a:gdLst>
              <a:gd name="T0" fmla="*/ 0 w 1614"/>
              <a:gd name="T1" fmla="*/ 2147483647 h 474"/>
              <a:gd name="T2" fmla="*/ 2147483647 w 1614"/>
              <a:gd name="T3" fmla="*/ 2147483647 h 474"/>
              <a:gd name="T4" fmla="*/ 2147483647 w 1614"/>
              <a:gd name="T5" fmla="*/ 2147483647 h 474"/>
              <a:gd name="T6" fmla="*/ 2147483647 w 1614"/>
              <a:gd name="T7" fmla="*/ 2147483647 h 474"/>
              <a:gd name="T8" fmla="*/ 2147483647 w 1614"/>
              <a:gd name="T9" fmla="*/ 2147483647 h 474"/>
              <a:gd name="T10" fmla="*/ 2147483647 w 1614"/>
              <a:gd name="T11" fmla="*/ 2147483647 h 474"/>
              <a:gd name="T12" fmla="*/ 2147483647 w 1614"/>
              <a:gd name="T13" fmla="*/ 2147483647 h 474"/>
              <a:gd name="T14" fmla="*/ 2147483647 w 1614"/>
              <a:gd name="T15" fmla="*/ 2147483647 h 474"/>
              <a:gd name="T16" fmla="*/ 2147483647 w 1614"/>
              <a:gd name="T17" fmla="*/ 2147483647 h 474"/>
              <a:gd name="T18" fmla="*/ 2147483647 w 1614"/>
              <a:gd name="T19" fmla="*/ 0 h 474"/>
              <a:gd name="T20" fmla="*/ 2147483647 w 1614"/>
              <a:gd name="T21" fmla="*/ 2147483647 h 474"/>
              <a:gd name="T22" fmla="*/ 2147483647 w 1614"/>
              <a:gd name="T23" fmla="*/ 2147483647 h 474"/>
              <a:gd name="T24" fmla="*/ 2147483647 w 1614"/>
              <a:gd name="T25" fmla="*/ 2147483647 h 474"/>
              <a:gd name="T26" fmla="*/ 2147483647 w 1614"/>
              <a:gd name="T27" fmla="*/ 2147483647 h 474"/>
              <a:gd name="T28" fmla="*/ 2147483647 w 1614"/>
              <a:gd name="T29" fmla="*/ 2147483647 h 474"/>
              <a:gd name="T30" fmla="*/ 2147483647 w 1614"/>
              <a:gd name="T31" fmla="*/ 2147483647 h 474"/>
              <a:gd name="T32" fmla="*/ 2147483647 w 1614"/>
              <a:gd name="T33" fmla="*/ 2147483647 h 474"/>
              <a:gd name="T34" fmla="*/ 2147483647 w 1614"/>
              <a:gd name="T35" fmla="*/ 2147483647 h 474"/>
              <a:gd name="T36" fmla="*/ 2147483647 w 1614"/>
              <a:gd name="T37" fmla="*/ 2147483647 h 474"/>
              <a:gd name="T38" fmla="*/ 2147483647 w 1614"/>
              <a:gd name="T39" fmla="*/ 2147483647 h 474"/>
              <a:gd name="T40" fmla="*/ 2147483647 w 1614"/>
              <a:gd name="T41" fmla="*/ 2147483647 h 474"/>
              <a:gd name="T42" fmla="*/ 2147483647 w 1614"/>
              <a:gd name="T43" fmla="*/ 2147483647 h 474"/>
              <a:gd name="T44" fmla="*/ 2147483647 w 1614"/>
              <a:gd name="T45" fmla="*/ 2147483647 h 474"/>
              <a:gd name="T46" fmla="*/ 2147483647 w 1614"/>
              <a:gd name="T47" fmla="*/ 2147483647 h 474"/>
              <a:gd name="T48" fmla="*/ 2147483647 w 1614"/>
              <a:gd name="T49" fmla="*/ 2147483647 h 474"/>
              <a:gd name="T50" fmla="*/ 2147483647 w 1614"/>
              <a:gd name="T51" fmla="*/ 2147483647 h 474"/>
              <a:gd name="T52" fmla="*/ 2147483647 w 1614"/>
              <a:gd name="T53" fmla="*/ 2147483647 h 474"/>
              <a:gd name="T54" fmla="*/ 2147483647 w 1614"/>
              <a:gd name="T55" fmla="*/ 2147483647 h 474"/>
              <a:gd name="T56" fmla="*/ 2147483647 w 1614"/>
              <a:gd name="T57" fmla="*/ 2147483647 h 474"/>
              <a:gd name="T58" fmla="*/ 2147483647 w 1614"/>
              <a:gd name="T59" fmla="*/ 2147483647 h 474"/>
              <a:gd name="T60" fmla="*/ 2147483647 w 1614"/>
              <a:gd name="T61" fmla="*/ 2147483647 h 474"/>
              <a:gd name="T62" fmla="*/ 2147483647 w 1614"/>
              <a:gd name="T63" fmla="*/ 2147483647 h 474"/>
              <a:gd name="T64" fmla="*/ 2147483647 w 1614"/>
              <a:gd name="T65" fmla="*/ 2147483647 h 474"/>
              <a:gd name="T66" fmla="*/ 2147483647 w 1614"/>
              <a:gd name="T67" fmla="*/ 2147483647 h 474"/>
              <a:gd name="T68" fmla="*/ 2147483647 w 1614"/>
              <a:gd name="T69" fmla="*/ 2147483647 h 474"/>
              <a:gd name="T70" fmla="*/ 2147483647 w 1614"/>
              <a:gd name="T71" fmla="*/ 2147483647 h 474"/>
              <a:gd name="T72" fmla="*/ 2147483647 w 1614"/>
              <a:gd name="T73" fmla="*/ 2147483647 h 474"/>
              <a:gd name="T74" fmla="*/ 2147483647 w 1614"/>
              <a:gd name="T75" fmla="*/ 2147483647 h 474"/>
              <a:gd name="T76" fmla="*/ 2147483647 w 1614"/>
              <a:gd name="T77" fmla="*/ 2147483647 h 474"/>
              <a:gd name="T78" fmla="*/ 2147483647 w 1614"/>
              <a:gd name="T79" fmla="*/ 2147483647 h 474"/>
              <a:gd name="T80" fmla="*/ 2147483647 w 1614"/>
              <a:gd name="T81" fmla="*/ 2147483647 h 474"/>
              <a:gd name="T82" fmla="*/ 2147483647 w 1614"/>
              <a:gd name="T83" fmla="*/ 2147483647 h 474"/>
              <a:gd name="T84" fmla="*/ 2147483647 w 1614"/>
              <a:gd name="T85" fmla="*/ 2147483647 h 474"/>
              <a:gd name="T86" fmla="*/ 2147483647 w 1614"/>
              <a:gd name="T87" fmla="*/ 2147483647 h 474"/>
              <a:gd name="T88" fmla="*/ 2147483647 w 1614"/>
              <a:gd name="T89" fmla="*/ 2147483647 h 474"/>
              <a:gd name="T90" fmla="*/ 2147483647 w 1614"/>
              <a:gd name="T91" fmla="*/ 2147483647 h 47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14"/>
              <a:gd name="T139" fmla="*/ 0 h 474"/>
              <a:gd name="T140" fmla="*/ 1614 w 1614"/>
              <a:gd name="T141" fmla="*/ 474 h 474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14" h="474">
                <a:moveTo>
                  <a:pt x="0" y="108"/>
                </a:moveTo>
                <a:lnTo>
                  <a:pt x="0" y="108"/>
                </a:lnTo>
                <a:lnTo>
                  <a:pt x="36" y="114"/>
                </a:lnTo>
                <a:lnTo>
                  <a:pt x="72" y="108"/>
                </a:lnTo>
                <a:lnTo>
                  <a:pt x="108" y="114"/>
                </a:lnTo>
                <a:lnTo>
                  <a:pt x="144" y="102"/>
                </a:lnTo>
                <a:lnTo>
                  <a:pt x="180" y="96"/>
                </a:lnTo>
                <a:lnTo>
                  <a:pt x="216" y="78"/>
                </a:lnTo>
                <a:lnTo>
                  <a:pt x="252" y="60"/>
                </a:lnTo>
                <a:lnTo>
                  <a:pt x="288" y="48"/>
                </a:lnTo>
                <a:lnTo>
                  <a:pt x="324" y="66"/>
                </a:lnTo>
                <a:lnTo>
                  <a:pt x="360" y="48"/>
                </a:lnTo>
                <a:lnTo>
                  <a:pt x="396" y="48"/>
                </a:lnTo>
                <a:lnTo>
                  <a:pt x="432" y="54"/>
                </a:lnTo>
                <a:lnTo>
                  <a:pt x="468" y="36"/>
                </a:lnTo>
                <a:lnTo>
                  <a:pt x="504" y="12"/>
                </a:lnTo>
                <a:lnTo>
                  <a:pt x="540" y="6"/>
                </a:lnTo>
                <a:lnTo>
                  <a:pt x="576" y="6"/>
                </a:lnTo>
                <a:lnTo>
                  <a:pt x="612" y="6"/>
                </a:lnTo>
                <a:lnTo>
                  <a:pt x="648" y="0"/>
                </a:lnTo>
                <a:lnTo>
                  <a:pt x="684" y="18"/>
                </a:lnTo>
                <a:lnTo>
                  <a:pt x="720" y="12"/>
                </a:lnTo>
                <a:lnTo>
                  <a:pt x="756" y="12"/>
                </a:lnTo>
                <a:lnTo>
                  <a:pt x="792" y="6"/>
                </a:lnTo>
                <a:lnTo>
                  <a:pt x="822" y="6"/>
                </a:lnTo>
                <a:lnTo>
                  <a:pt x="858" y="6"/>
                </a:lnTo>
                <a:lnTo>
                  <a:pt x="894" y="6"/>
                </a:lnTo>
                <a:lnTo>
                  <a:pt x="930" y="18"/>
                </a:lnTo>
                <a:lnTo>
                  <a:pt x="966" y="30"/>
                </a:lnTo>
                <a:lnTo>
                  <a:pt x="1002" y="42"/>
                </a:lnTo>
                <a:lnTo>
                  <a:pt x="1038" y="54"/>
                </a:lnTo>
                <a:lnTo>
                  <a:pt x="1074" y="66"/>
                </a:lnTo>
                <a:lnTo>
                  <a:pt x="1110" y="78"/>
                </a:lnTo>
                <a:lnTo>
                  <a:pt x="1146" y="90"/>
                </a:lnTo>
                <a:lnTo>
                  <a:pt x="1182" y="102"/>
                </a:lnTo>
                <a:lnTo>
                  <a:pt x="1218" y="114"/>
                </a:lnTo>
                <a:lnTo>
                  <a:pt x="1254" y="120"/>
                </a:lnTo>
                <a:lnTo>
                  <a:pt x="1290" y="132"/>
                </a:lnTo>
                <a:lnTo>
                  <a:pt x="1326" y="138"/>
                </a:lnTo>
                <a:lnTo>
                  <a:pt x="1362" y="144"/>
                </a:lnTo>
                <a:lnTo>
                  <a:pt x="1398" y="156"/>
                </a:lnTo>
                <a:lnTo>
                  <a:pt x="1434" y="162"/>
                </a:lnTo>
                <a:lnTo>
                  <a:pt x="1470" y="174"/>
                </a:lnTo>
                <a:lnTo>
                  <a:pt x="1506" y="186"/>
                </a:lnTo>
                <a:lnTo>
                  <a:pt x="1542" y="192"/>
                </a:lnTo>
                <a:lnTo>
                  <a:pt x="1578" y="204"/>
                </a:lnTo>
                <a:lnTo>
                  <a:pt x="1614" y="210"/>
                </a:lnTo>
                <a:lnTo>
                  <a:pt x="1614" y="474"/>
                </a:lnTo>
                <a:lnTo>
                  <a:pt x="1578" y="456"/>
                </a:lnTo>
                <a:lnTo>
                  <a:pt x="1542" y="438"/>
                </a:lnTo>
                <a:lnTo>
                  <a:pt x="1506" y="420"/>
                </a:lnTo>
                <a:lnTo>
                  <a:pt x="1470" y="402"/>
                </a:lnTo>
                <a:lnTo>
                  <a:pt x="1434" y="378"/>
                </a:lnTo>
                <a:lnTo>
                  <a:pt x="1398" y="360"/>
                </a:lnTo>
                <a:lnTo>
                  <a:pt x="1362" y="336"/>
                </a:lnTo>
                <a:lnTo>
                  <a:pt x="1326" y="318"/>
                </a:lnTo>
                <a:lnTo>
                  <a:pt x="1290" y="294"/>
                </a:lnTo>
                <a:lnTo>
                  <a:pt x="1254" y="276"/>
                </a:lnTo>
                <a:lnTo>
                  <a:pt x="1218" y="252"/>
                </a:lnTo>
                <a:lnTo>
                  <a:pt x="1182" y="228"/>
                </a:lnTo>
                <a:lnTo>
                  <a:pt x="1146" y="216"/>
                </a:lnTo>
                <a:lnTo>
                  <a:pt x="1110" y="198"/>
                </a:lnTo>
                <a:lnTo>
                  <a:pt x="1074" y="180"/>
                </a:lnTo>
                <a:lnTo>
                  <a:pt x="1038" y="156"/>
                </a:lnTo>
                <a:lnTo>
                  <a:pt x="1002" y="138"/>
                </a:lnTo>
                <a:lnTo>
                  <a:pt x="966" y="114"/>
                </a:lnTo>
                <a:lnTo>
                  <a:pt x="930" y="90"/>
                </a:lnTo>
                <a:lnTo>
                  <a:pt x="894" y="72"/>
                </a:lnTo>
                <a:lnTo>
                  <a:pt x="858" y="54"/>
                </a:lnTo>
                <a:lnTo>
                  <a:pt x="822" y="42"/>
                </a:lnTo>
                <a:lnTo>
                  <a:pt x="792" y="30"/>
                </a:lnTo>
                <a:lnTo>
                  <a:pt x="756" y="18"/>
                </a:lnTo>
                <a:lnTo>
                  <a:pt x="720" y="12"/>
                </a:lnTo>
                <a:lnTo>
                  <a:pt x="684" y="18"/>
                </a:lnTo>
                <a:lnTo>
                  <a:pt x="648" y="0"/>
                </a:lnTo>
                <a:lnTo>
                  <a:pt x="612" y="6"/>
                </a:lnTo>
                <a:lnTo>
                  <a:pt x="576" y="6"/>
                </a:lnTo>
                <a:lnTo>
                  <a:pt x="540" y="6"/>
                </a:lnTo>
                <a:lnTo>
                  <a:pt x="504" y="12"/>
                </a:lnTo>
                <a:lnTo>
                  <a:pt x="468" y="36"/>
                </a:lnTo>
                <a:lnTo>
                  <a:pt x="432" y="54"/>
                </a:lnTo>
                <a:lnTo>
                  <a:pt x="396" y="48"/>
                </a:lnTo>
                <a:lnTo>
                  <a:pt x="360" y="48"/>
                </a:lnTo>
                <a:lnTo>
                  <a:pt x="324" y="66"/>
                </a:lnTo>
                <a:lnTo>
                  <a:pt x="288" y="48"/>
                </a:lnTo>
                <a:lnTo>
                  <a:pt x="252" y="60"/>
                </a:lnTo>
                <a:lnTo>
                  <a:pt x="216" y="78"/>
                </a:lnTo>
                <a:lnTo>
                  <a:pt x="180" y="96"/>
                </a:lnTo>
                <a:lnTo>
                  <a:pt x="144" y="102"/>
                </a:lnTo>
                <a:lnTo>
                  <a:pt x="108" y="114"/>
                </a:lnTo>
                <a:lnTo>
                  <a:pt x="72" y="108"/>
                </a:lnTo>
                <a:lnTo>
                  <a:pt x="36" y="114"/>
                </a:lnTo>
                <a:lnTo>
                  <a:pt x="0" y="10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7" name="Freeform 26"/>
          <p:cNvSpPr>
            <a:spLocks/>
          </p:cNvSpPr>
          <p:nvPr/>
        </p:nvSpPr>
        <p:spPr bwMode="auto">
          <a:xfrm>
            <a:off x="1589088" y="3567113"/>
            <a:ext cx="4100512" cy="533400"/>
          </a:xfrm>
          <a:custGeom>
            <a:avLst/>
            <a:gdLst>
              <a:gd name="T0" fmla="*/ 0 w 1614"/>
              <a:gd name="T1" fmla="*/ 2147483647 h 210"/>
              <a:gd name="T2" fmla="*/ 2147483647 w 1614"/>
              <a:gd name="T3" fmla="*/ 2147483647 h 210"/>
              <a:gd name="T4" fmla="*/ 2147483647 w 1614"/>
              <a:gd name="T5" fmla="*/ 2147483647 h 210"/>
              <a:gd name="T6" fmla="*/ 2147483647 w 1614"/>
              <a:gd name="T7" fmla="*/ 2147483647 h 210"/>
              <a:gd name="T8" fmla="*/ 2147483647 w 1614"/>
              <a:gd name="T9" fmla="*/ 2147483647 h 210"/>
              <a:gd name="T10" fmla="*/ 2147483647 w 1614"/>
              <a:gd name="T11" fmla="*/ 2147483647 h 210"/>
              <a:gd name="T12" fmla="*/ 2147483647 w 1614"/>
              <a:gd name="T13" fmla="*/ 2147483647 h 210"/>
              <a:gd name="T14" fmla="*/ 2147483647 w 1614"/>
              <a:gd name="T15" fmla="*/ 2147483647 h 210"/>
              <a:gd name="T16" fmla="*/ 2147483647 w 1614"/>
              <a:gd name="T17" fmla="*/ 2147483647 h 210"/>
              <a:gd name="T18" fmla="*/ 2147483647 w 1614"/>
              <a:gd name="T19" fmla="*/ 0 h 210"/>
              <a:gd name="T20" fmla="*/ 2147483647 w 1614"/>
              <a:gd name="T21" fmla="*/ 2147483647 h 210"/>
              <a:gd name="T22" fmla="*/ 2147483647 w 1614"/>
              <a:gd name="T23" fmla="*/ 2147483647 h 210"/>
              <a:gd name="T24" fmla="*/ 2147483647 w 1614"/>
              <a:gd name="T25" fmla="*/ 2147483647 h 210"/>
              <a:gd name="T26" fmla="*/ 2147483647 w 1614"/>
              <a:gd name="T27" fmla="*/ 2147483647 h 210"/>
              <a:gd name="T28" fmla="*/ 2147483647 w 1614"/>
              <a:gd name="T29" fmla="*/ 2147483647 h 210"/>
              <a:gd name="T30" fmla="*/ 2147483647 w 1614"/>
              <a:gd name="T31" fmla="*/ 2147483647 h 210"/>
              <a:gd name="T32" fmla="*/ 2147483647 w 1614"/>
              <a:gd name="T33" fmla="*/ 2147483647 h 210"/>
              <a:gd name="T34" fmla="*/ 2147483647 w 1614"/>
              <a:gd name="T35" fmla="*/ 2147483647 h 210"/>
              <a:gd name="T36" fmla="*/ 2147483647 w 1614"/>
              <a:gd name="T37" fmla="*/ 2147483647 h 210"/>
              <a:gd name="T38" fmla="*/ 2147483647 w 1614"/>
              <a:gd name="T39" fmla="*/ 2147483647 h 210"/>
              <a:gd name="T40" fmla="*/ 2147483647 w 1614"/>
              <a:gd name="T41" fmla="*/ 2147483647 h 210"/>
              <a:gd name="T42" fmla="*/ 2147483647 w 1614"/>
              <a:gd name="T43" fmla="*/ 2147483647 h 210"/>
              <a:gd name="T44" fmla="*/ 2147483647 w 1614"/>
              <a:gd name="T45" fmla="*/ 2147483647 h 210"/>
              <a:gd name="T46" fmla="*/ 2147483647 w 1614"/>
              <a:gd name="T47" fmla="*/ 2147483647 h 210"/>
              <a:gd name="T48" fmla="*/ 2147483647 w 1614"/>
              <a:gd name="T49" fmla="*/ 2147483647 h 210"/>
              <a:gd name="T50" fmla="*/ 2147483647 w 1614"/>
              <a:gd name="T51" fmla="*/ 2147483647 h 210"/>
              <a:gd name="T52" fmla="*/ 2147483647 w 1614"/>
              <a:gd name="T53" fmla="*/ 2147483647 h 210"/>
              <a:gd name="T54" fmla="*/ 2147483647 w 1614"/>
              <a:gd name="T55" fmla="*/ 2147483647 h 210"/>
              <a:gd name="T56" fmla="*/ 2147483647 w 1614"/>
              <a:gd name="T57" fmla="*/ 2147483647 h 210"/>
              <a:gd name="T58" fmla="*/ 2147483647 w 1614"/>
              <a:gd name="T59" fmla="*/ 2147483647 h 210"/>
              <a:gd name="T60" fmla="*/ 2147483647 w 1614"/>
              <a:gd name="T61" fmla="*/ 2147483647 h 210"/>
              <a:gd name="T62" fmla="*/ 2147483647 w 1614"/>
              <a:gd name="T63" fmla="*/ 2147483647 h 210"/>
              <a:gd name="T64" fmla="*/ 2147483647 w 1614"/>
              <a:gd name="T65" fmla="*/ 2147483647 h 210"/>
              <a:gd name="T66" fmla="*/ 2147483647 w 1614"/>
              <a:gd name="T67" fmla="*/ 2147483647 h 210"/>
              <a:gd name="T68" fmla="*/ 2147483647 w 1614"/>
              <a:gd name="T69" fmla="*/ 2147483647 h 210"/>
              <a:gd name="T70" fmla="*/ 2147483647 w 1614"/>
              <a:gd name="T71" fmla="*/ 2147483647 h 210"/>
              <a:gd name="T72" fmla="*/ 2147483647 w 1614"/>
              <a:gd name="T73" fmla="*/ 2147483647 h 210"/>
              <a:gd name="T74" fmla="*/ 2147483647 w 1614"/>
              <a:gd name="T75" fmla="*/ 2147483647 h 210"/>
              <a:gd name="T76" fmla="*/ 2147483647 w 1614"/>
              <a:gd name="T77" fmla="*/ 2147483647 h 210"/>
              <a:gd name="T78" fmla="*/ 2147483647 w 1614"/>
              <a:gd name="T79" fmla="*/ 2147483647 h 210"/>
              <a:gd name="T80" fmla="*/ 2147483647 w 1614"/>
              <a:gd name="T81" fmla="*/ 2147483647 h 210"/>
              <a:gd name="T82" fmla="*/ 2147483647 w 1614"/>
              <a:gd name="T83" fmla="*/ 2147483647 h 210"/>
              <a:gd name="T84" fmla="*/ 2147483647 w 1614"/>
              <a:gd name="T85" fmla="*/ 2147483647 h 210"/>
              <a:gd name="T86" fmla="*/ 2147483647 w 1614"/>
              <a:gd name="T87" fmla="*/ 2147483647 h 210"/>
              <a:gd name="T88" fmla="*/ 2147483647 w 1614"/>
              <a:gd name="T89" fmla="*/ 2147483647 h 210"/>
              <a:gd name="T90" fmla="*/ 2147483647 w 1614"/>
              <a:gd name="T91" fmla="*/ 2147483647 h 21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14"/>
              <a:gd name="T139" fmla="*/ 0 h 210"/>
              <a:gd name="T140" fmla="*/ 1614 w 1614"/>
              <a:gd name="T141" fmla="*/ 210 h 21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14" h="210">
                <a:moveTo>
                  <a:pt x="0" y="108"/>
                </a:moveTo>
                <a:lnTo>
                  <a:pt x="0" y="108"/>
                </a:lnTo>
                <a:lnTo>
                  <a:pt x="36" y="114"/>
                </a:lnTo>
                <a:lnTo>
                  <a:pt x="72" y="108"/>
                </a:lnTo>
                <a:lnTo>
                  <a:pt x="108" y="114"/>
                </a:lnTo>
                <a:lnTo>
                  <a:pt x="144" y="102"/>
                </a:lnTo>
                <a:lnTo>
                  <a:pt x="180" y="96"/>
                </a:lnTo>
                <a:lnTo>
                  <a:pt x="216" y="78"/>
                </a:lnTo>
                <a:lnTo>
                  <a:pt x="252" y="60"/>
                </a:lnTo>
                <a:lnTo>
                  <a:pt x="288" y="48"/>
                </a:lnTo>
                <a:lnTo>
                  <a:pt x="324" y="66"/>
                </a:lnTo>
                <a:lnTo>
                  <a:pt x="360" y="48"/>
                </a:lnTo>
                <a:lnTo>
                  <a:pt x="396" y="48"/>
                </a:lnTo>
                <a:lnTo>
                  <a:pt x="432" y="54"/>
                </a:lnTo>
                <a:lnTo>
                  <a:pt x="468" y="36"/>
                </a:lnTo>
                <a:lnTo>
                  <a:pt x="504" y="12"/>
                </a:lnTo>
                <a:lnTo>
                  <a:pt x="540" y="6"/>
                </a:lnTo>
                <a:lnTo>
                  <a:pt x="576" y="6"/>
                </a:lnTo>
                <a:lnTo>
                  <a:pt x="612" y="6"/>
                </a:lnTo>
                <a:lnTo>
                  <a:pt x="648" y="0"/>
                </a:lnTo>
                <a:lnTo>
                  <a:pt x="684" y="18"/>
                </a:lnTo>
                <a:lnTo>
                  <a:pt x="720" y="12"/>
                </a:lnTo>
                <a:lnTo>
                  <a:pt x="756" y="12"/>
                </a:lnTo>
                <a:lnTo>
                  <a:pt x="792" y="6"/>
                </a:lnTo>
                <a:lnTo>
                  <a:pt x="822" y="6"/>
                </a:lnTo>
                <a:lnTo>
                  <a:pt x="858" y="6"/>
                </a:lnTo>
                <a:lnTo>
                  <a:pt x="894" y="6"/>
                </a:lnTo>
                <a:lnTo>
                  <a:pt x="930" y="12"/>
                </a:lnTo>
                <a:lnTo>
                  <a:pt x="966" y="12"/>
                </a:lnTo>
                <a:lnTo>
                  <a:pt x="1002" y="12"/>
                </a:lnTo>
                <a:lnTo>
                  <a:pt x="1038" y="18"/>
                </a:lnTo>
                <a:lnTo>
                  <a:pt x="1074" y="18"/>
                </a:lnTo>
                <a:lnTo>
                  <a:pt x="1110" y="18"/>
                </a:lnTo>
                <a:lnTo>
                  <a:pt x="1146" y="24"/>
                </a:lnTo>
                <a:lnTo>
                  <a:pt x="1182" y="24"/>
                </a:lnTo>
                <a:lnTo>
                  <a:pt x="1218" y="24"/>
                </a:lnTo>
                <a:lnTo>
                  <a:pt x="1254" y="24"/>
                </a:lnTo>
                <a:lnTo>
                  <a:pt x="1290" y="24"/>
                </a:lnTo>
                <a:lnTo>
                  <a:pt x="1326" y="24"/>
                </a:lnTo>
                <a:lnTo>
                  <a:pt x="1362" y="24"/>
                </a:lnTo>
                <a:lnTo>
                  <a:pt x="1398" y="24"/>
                </a:lnTo>
                <a:lnTo>
                  <a:pt x="1434" y="24"/>
                </a:lnTo>
                <a:lnTo>
                  <a:pt x="1470" y="24"/>
                </a:lnTo>
                <a:lnTo>
                  <a:pt x="1506" y="24"/>
                </a:lnTo>
                <a:lnTo>
                  <a:pt x="1542" y="24"/>
                </a:lnTo>
                <a:lnTo>
                  <a:pt x="1578" y="24"/>
                </a:lnTo>
                <a:lnTo>
                  <a:pt x="1614" y="30"/>
                </a:lnTo>
                <a:lnTo>
                  <a:pt x="1614" y="210"/>
                </a:lnTo>
                <a:lnTo>
                  <a:pt x="1578" y="204"/>
                </a:lnTo>
                <a:lnTo>
                  <a:pt x="1542" y="192"/>
                </a:lnTo>
                <a:lnTo>
                  <a:pt x="1506" y="186"/>
                </a:lnTo>
                <a:lnTo>
                  <a:pt x="1470" y="174"/>
                </a:lnTo>
                <a:lnTo>
                  <a:pt x="1434" y="162"/>
                </a:lnTo>
                <a:lnTo>
                  <a:pt x="1398" y="156"/>
                </a:lnTo>
                <a:lnTo>
                  <a:pt x="1362" y="144"/>
                </a:lnTo>
                <a:lnTo>
                  <a:pt x="1326" y="138"/>
                </a:lnTo>
                <a:lnTo>
                  <a:pt x="1290" y="132"/>
                </a:lnTo>
                <a:lnTo>
                  <a:pt x="1254" y="120"/>
                </a:lnTo>
                <a:lnTo>
                  <a:pt x="1218" y="114"/>
                </a:lnTo>
                <a:lnTo>
                  <a:pt x="1182" y="102"/>
                </a:lnTo>
                <a:lnTo>
                  <a:pt x="1146" y="90"/>
                </a:lnTo>
                <a:lnTo>
                  <a:pt x="1110" y="78"/>
                </a:lnTo>
                <a:lnTo>
                  <a:pt x="1074" y="66"/>
                </a:lnTo>
                <a:lnTo>
                  <a:pt x="1038" y="54"/>
                </a:lnTo>
                <a:lnTo>
                  <a:pt x="1002" y="42"/>
                </a:lnTo>
                <a:lnTo>
                  <a:pt x="966" y="30"/>
                </a:lnTo>
                <a:lnTo>
                  <a:pt x="930" y="18"/>
                </a:lnTo>
                <a:lnTo>
                  <a:pt x="894" y="6"/>
                </a:lnTo>
                <a:lnTo>
                  <a:pt x="858" y="6"/>
                </a:lnTo>
                <a:lnTo>
                  <a:pt x="822" y="6"/>
                </a:lnTo>
                <a:lnTo>
                  <a:pt x="792" y="6"/>
                </a:lnTo>
                <a:lnTo>
                  <a:pt x="756" y="12"/>
                </a:lnTo>
                <a:lnTo>
                  <a:pt x="720" y="12"/>
                </a:lnTo>
                <a:lnTo>
                  <a:pt x="684" y="18"/>
                </a:lnTo>
                <a:lnTo>
                  <a:pt x="648" y="0"/>
                </a:lnTo>
                <a:lnTo>
                  <a:pt x="612" y="6"/>
                </a:lnTo>
                <a:lnTo>
                  <a:pt x="576" y="6"/>
                </a:lnTo>
                <a:lnTo>
                  <a:pt x="540" y="6"/>
                </a:lnTo>
                <a:lnTo>
                  <a:pt x="504" y="12"/>
                </a:lnTo>
                <a:lnTo>
                  <a:pt x="468" y="36"/>
                </a:lnTo>
                <a:lnTo>
                  <a:pt x="432" y="54"/>
                </a:lnTo>
                <a:lnTo>
                  <a:pt x="396" y="48"/>
                </a:lnTo>
                <a:lnTo>
                  <a:pt x="360" y="48"/>
                </a:lnTo>
                <a:lnTo>
                  <a:pt x="324" y="66"/>
                </a:lnTo>
                <a:lnTo>
                  <a:pt x="288" y="48"/>
                </a:lnTo>
                <a:lnTo>
                  <a:pt x="252" y="60"/>
                </a:lnTo>
                <a:lnTo>
                  <a:pt x="216" y="78"/>
                </a:lnTo>
                <a:lnTo>
                  <a:pt x="180" y="96"/>
                </a:lnTo>
                <a:lnTo>
                  <a:pt x="144" y="102"/>
                </a:lnTo>
                <a:lnTo>
                  <a:pt x="108" y="114"/>
                </a:lnTo>
                <a:lnTo>
                  <a:pt x="72" y="108"/>
                </a:lnTo>
                <a:lnTo>
                  <a:pt x="36" y="114"/>
                </a:lnTo>
                <a:lnTo>
                  <a:pt x="0" y="108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8" name="Freeform 28"/>
          <p:cNvSpPr>
            <a:spLocks/>
          </p:cNvSpPr>
          <p:nvPr/>
        </p:nvSpPr>
        <p:spPr bwMode="auto">
          <a:xfrm>
            <a:off x="1589088" y="3170238"/>
            <a:ext cx="4100512" cy="685800"/>
          </a:xfrm>
          <a:custGeom>
            <a:avLst/>
            <a:gdLst>
              <a:gd name="T0" fmla="*/ 0 w 1614"/>
              <a:gd name="T1" fmla="*/ 2147483647 h 270"/>
              <a:gd name="T2" fmla="*/ 2147483647 w 1614"/>
              <a:gd name="T3" fmla="*/ 2147483647 h 270"/>
              <a:gd name="T4" fmla="*/ 2147483647 w 1614"/>
              <a:gd name="T5" fmla="*/ 2147483647 h 270"/>
              <a:gd name="T6" fmla="*/ 2147483647 w 1614"/>
              <a:gd name="T7" fmla="*/ 2147483647 h 270"/>
              <a:gd name="T8" fmla="*/ 2147483647 w 1614"/>
              <a:gd name="T9" fmla="*/ 2147483647 h 270"/>
              <a:gd name="T10" fmla="*/ 2147483647 w 1614"/>
              <a:gd name="T11" fmla="*/ 2147483647 h 270"/>
              <a:gd name="T12" fmla="*/ 2147483647 w 1614"/>
              <a:gd name="T13" fmla="*/ 2147483647 h 270"/>
              <a:gd name="T14" fmla="*/ 2147483647 w 1614"/>
              <a:gd name="T15" fmla="*/ 2147483647 h 270"/>
              <a:gd name="T16" fmla="*/ 2147483647 w 1614"/>
              <a:gd name="T17" fmla="*/ 2147483647 h 270"/>
              <a:gd name="T18" fmla="*/ 2147483647 w 1614"/>
              <a:gd name="T19" fmla="*/ 2147483647 h 270"/>
              <a:gd name="T20" fmla="*/ 2147483647 w 1614"/>
              <a:gd name="T21" fmla="*/ 2147483647 h 270"/>
              <a:gd name="T22" fmla="*/ 2147483647 w 1614"/>
              <a:gd name="T23" fmla="*/ 2147483647 h 270"/>
              <a:gd name="T24" fmla="*/ 2147483647 w 1614"/>
              <a:gd name="T25" fmla="*/ 2147483647 h 270"/>
              <a:gd name="T26" fmla="*/ 2147483647 w 1614"/>
              <a:gd name="T27" fmla="*/ 2147483647 h 270"/>
              <a:gd name="T28" fmla="*/ 2147483647 w 1614"/>
              <a:gd name="T29" fmla="*/ 2147483647 h 270"/>
              <a:gd name="T30" fmla="*/ 2147483647 w 1614"/>
              <a:gd name="T31" fmla="*/ 2147483647 h 270"/>
              <a:gd name="T32" fmla="*/ 2147483647 w 1614"/>
              <a:gd name="T33" fmla="*/ 2147483647 h 270"/>
              <a:gd name="T34" fmla="*/ 2147483647 w 1614"/>
              <a:gd name="T35" fmla="*/ 2147483647 h 270"/>
              <a:gd name="T36" fmla="*/ 2147483647 w 1614"/>
              <a:gd name="T37" fmla="*/ 2147483647 h 270"/>
              <a:gd name="T38" fmla="*/ 2147483647 w 1614"/>
              <a:gd name="T39" fmla="*/ 2147483647 h 270"/>
              <a:gd name="T40" fmla="*/ 2147483647 w 1614"/>
              <a:gd name="T41" fmla="*/ 2147483647 h 270"/>
              <a:gd name="T42" fmla="*/ 2147483647 w 1614"/>
              <a:gd name="T43" fmla="*/ 2147483647 h 270"/>
              <a:gd name="T44" fmla="*/ 2147483647 w 1614"/>
              <a:gd name="T45" fmla="*/ 2147483647 h 270"/>
              <a:gd name="T46" fmla="*/ 2147483647 w 1614"/>
              <a:gd name="T47" fmla="*/ 2147483647 h 270"/>
              <a:gd name="T48" fmla="*/ 2147483647 w 1614"/>
              <a:gd name="T49" fmla="*/ 2147483647 h 270"/>
              <a:gd name="T50" fmla="*/ 2147483647 w 1614"/>
              <a:gd name="T51" fmla="*/ 2147483647 h 270"/>
              <a:gd name="T52" fmla="*/ 2147483647 w 1614"/>
              <a:gd name="T53" fmla="*/ 2147483647 h 270"/>
              <a:gd name="T54" fmla="*/ 2147483647 w 1614"/>
              <a:gd name="T55" fmla="*/ 2147483647 h 270"/>
              <a:gd name="T56" fmla="*/ 2147483647 w 1614"/>
              <a:gd name="T57" fmla="*/ 2147483647 h 270"/>
              <a:gd name="T58" fmla="*/ 2147483647 w 1614"/>
              <a:gd name="T59" fmla="*/ 2147483647 h 270"/>
              <a:gd name="T60" fmla="*/ 2147483647 w 1614"/>
              <a:gd name="T61" fmla="*/ 2147483647 h 270"/>
              <a:gd name="T62" fmla="*/ 2147483647 w 1614"/>
              <a:gd name="T63" fmla="*/ 2147483647 h 270"/>
              <a:gd name="T64" fmla="*/ 2147483647 w 1614"/>
              <a:gd name="T65" fmla="*/ 2147483647 h 270"/>
              <a:gd name="T66" fmla="*/ 2147483647 w 1614"/>
              <a:gd name="T67" fmla="*/ 2147483647 h 270"/>
              <a:gd name="T68" fmla="*/ 2147483647 w 1614"/>
              <a:gd name="T69" fmla="*/ 2147483647 h 270"/>
              <a:gd name="T70" fmla="*/ 2147483647 w 1614"/>
              <a:gd name="T71" fmla="*/ 2147483647 h 270"/>
              <a:gd name="T72" fmla="*/ 2147483647 w 1614"/>
              <a:gd name="T73" fmla="*/ 2147483647 h 270"/>
              <a:gd name="T74" fmla="*/ 2147483647 w 1614"/>
              <a:gd name="T75" fmla="*/ 2147483647 h 270"/>
              <a:gd name="T76" fmla="*/ 2147483647 w 1614"/>
              <a:gd name="T77" fmla="*/ 2147483647 h 270"/>
              <a:gd name="T78" fmla="*/ 2147483647 w 1614"/>
              <a:gd name="T79" fmla="*/ 2147483647 h 270"/>
              <a:gd name="T80" fmla="*/ 2147483647 w 1614"/>
              <a:gd name="T81" fmla="*/ 2147483647 h 270"/>
              <a:gd name="T82" fmla="*/ 2147483647 w 1614"/>
              <a:gd name="T83" fmla="*/ 2147483647 h 270"/>
              <a:gd name="T84" fmla="*/ 2147483647 w 1614"/>
              <a:gd name="T85" fmla="*/ 2147483647 h 270"/>
              <a:gd name="T86" fmla="*/ 2147483647 w 1614"/>
              <a:gd name="T87" fmla="*/ 2147483647 h 270"/>
              <a:gd name="T88" fmla="*/ 2147483647 w 1614"/>
              <a:gd name="T89" fmla="*/ 2147483647 h 270"/>
              <a:gd name="T90" fmla="*/ 2147483647 w 1614"/>
              <a:gd name="T91" fmla="*/ 2147483647 h 27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14"/>
              <a:gd name="T139" fmla="*/ 0 h 270"/>
              <a:gd name="T140" fmla="*/ 1614 w 1614"/>
              <a:gd name="T141" fmla="*/ 270 h 27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14" h="270">
                <a:moveTo>
                  <a:pt x="0" y="264"/>
                </a:moveTo>
                <a:lnTo>
                  <a:pt x="0" y="210"/>
                </a:lnTo>
                <a:lnTo>
                  <a:pt x="36" y="210"/>
                </a:lnTo>
                <a:lnTo>
                  <a:pt x="72" y="210"/>
                </a:lnTo>
                <a:lnTo>
                  <a:pt x="108" y="204"/>
                </a:lnTo>
                <a:lnTo>
                  <a:pt x="144" y="198"/>
                </a:lnTo>
                <a:lnTo>
                  <a:pt x="180" y="186"/>
                </a:lnTo>
                <a:lnTo>
                  <a:pt x="216" y="168"/>
                </a:lnTo>
                <a:lnTo>
                  <a:pt x="252" y="144"/>
                </a:lnTo>
                <a:lnTo>
                  <a:pt x="288" y="138"/>
                </a:lnTo>
                <a:lnTo>
                  <a:pt x="324" y="150"/>
                </a:lnTo>
                <a:lnTo>
                  <a:pt x="360" y="126"/>
                </a:lnTo>
                <a:lnTo>
                  <a:pt x="396" y="126"/>
                </a:lnTo>
                <a:lnTo>
                  <a:pt x="432" y="132"/>
                </a:lnTo>
                <a:lnTo>
                  <a:pt x="468" y="108"/>
                </a:lnTo>
                <a:lnTo>
                  <a:pt x="504" y="78"/>
                </a:lnTo>
                <a:lnTo>
                  <a:pt x="540" y="66"/>
                </a:lnTo>
                <a:lnTo>
                  <a:pt x="576" y="60"/>
                </a:lnTo>
                <a:lnTo>
                  <a:pt x="612" y="60"/>
                </a:lnTo>
                <a:lnTo>
                  <a:pt x="648" y="54"/>
                </a:lnTo>
                <a:lnTo>
                  <a:pt x="684" y="66"/>
                </a:lnTo>
                <a:lnTo>
                  <a:pt x="720" y="54"/>
                </a:lnTo>
                <a:lnTo>
                  <a:pt x="756" y="48"/>
                </a:lnTo>
                <a:lnTo>
                  <a:pt x="792" y="36"/>
                </a:lnTo>
                <a:lnTo>
                  <a:pt x="822" y="30"/>
                </a:lnTo>
                <a:lnTo>
                  <a:pt x="858" y="30"/>
                </a:lnTo>
                <a:lnTo>
                  <a:pt x="894" y="30"/>
                </a:lnTo>
                <a:lnTo>
                  <a:pt x="930" y="30"/>
                </a:lnTo>
                <a:lnTo>
                  <a:pt x="966" y="24"/>
                </a:lnTo>
                <a:lnTo>
                  <a:pt x="1002" y="24"/>
                </a:lnTo>
                <a:lnTo>
                  <a:pt x="1038" y="24"/>
                </a:lnTo>
                <a:lnTo>
                  <a:pt x="1074" y="24"/>
                </a:lnTo>
                <a:lnTo>
                  <a:pt x="1110" y="24"/>
                </a:lnTo>
                <a:lnTo>
                  <a:pt x="1146" y="24"/>
                </a:lnTo>
                <a:lnTo>
                  <a:pt x="1182" y="24"/>
                </a:lnTo>
                <a:lnTo>
                  <a:pt x="1218" y="24"/>
                </a:lnTo>
                <a:lnTo>
                  <a:pt x="1254" y="24"/>
                </a:lnTo>
                <a:lnTo>
                  <a:pt x="1290" y="18"/>
                </a:lnTo>
                <a:lnTo>
                  <a:pt x="1326" y="18"/>
                </a:lnTo>
                <a:lnTo>
                  <a:pt x="1362" y="18"/>
                </a:lnTo>
                <a:lnTo>
                  <a:pt x="1398" y="12"/>
                </a:lnTo>
                <a:lnTo>
                  <a:pt x="1434" y="12"/>
                </a:lnTo>
                <a:lnTo>
                  <a:pt x="1470" y="12"/>
                </a:lnTo>
                <a:lnTo>
                  <a:pt x="1506" y="6"/>
                </a:lnTo>
                <a:lnTo>
                  <a:pt x="1542" y="6"/>
                </a:lnTo>
                <a:lnTo>
                  <a:pt x="1578" y="6"/>
                </a:lnTo>
                <a:lnTo>
                  <a:pt x="1614" y="0"/>
                </a:lnTo>
                <a:lnTo>
                  <a:pt x="1614" y="186"/>
                </a:lnTo>
                <a:lnTo>
                  <a:pt x="1578" y="180"/>
                </a:lnTo>
                <a:lnTo>
                  <a:pt x="1542" y="180"/>
                </a:lnTo>
                <a:lnTo>
                  <a:pt x="1506" y="180"/>
                </a:lnTo>
                <a:lnTo>
                  <a:pt x="1470" y="180"/>
                </a:lnTo>
                <a:lnTo>
                  <a:pt x="1434" y="180"/>
                </a:lnTo>
                <a:lnTo>
                  <a:pt x="1398" y="180"/>
                </a:lnTo>
                <a:lnTo>
                  <a:pt x="1362" y="180"/>
                </a:lnTo>
                <a:lnTo>
                  <a:pt x="1326" y="180"/>
                </a:lnTo>
                <a:lnTo>
                  <a:pt x="1290" y="180"/>
                </a:lnTo>
                <a:lnTo>
                  <a:pt x="1254" y="180"/>
                </a:lnTo>
                <a:lnTo>
                  <a:pt x="1218" y="180"/>
                </a:lnTo>
                <a:lnTo>
                  <a:pt x="1182" y="180"/>
                </a:lnTo>
                <a:lnTo>
                  <a:pt x="1146" y="180"/>
                </a:lnTo>
                <a:lnTo>
                  <a:pt x="1110" y="174"/>
                </a:lnTo>
                <a:lnTo>
                  <a:pt x="1074" y="174"/>
                </a:lnTo>
                <a:lnTo>
                  <a:pt x="1038" y="174"/>
                </a:lnTo>
                <a:lnTo>
                  <a:pt x="1002" y="168"/>
                </a:lnTo>
                <a:lnTo>
                  <a:pt x="966" y="168"/>
                </a:lnTo>
                <a:lnTo>
                  <a:pt x="930" y="168"/>
                </a:lnTo>
                <a:lnTo>
                  <a:pt x="894" y="162"/>
                </a:lnTo>
                <a:lnTo>
                  <a:pt x="858" y="162"/>
                </a:lnTo>
                <a:lnTo>
                  <a:pt x="822" y="162"/>
                </a:lnTo>
                <a:lnTo>
                  <a:pt x="792" y="162"/>
                </a:lnTo>
                <a:lnTo>
                  <a:pt x="756" y="168"/>
                </a:lnTo>
                <a:lnTo>
                  <a:pt x="720" y="168"/>
                </a:lnTo>
                <a:lnTo>
                  <a:pt x="684" y="174"/>
                </a:lnTo>
                <a:lnTo>
                  <a:pt x="648" y="156"/>
                </a:lnTo>
                <a:lnTo>
                  <a:pt x="612" y="162"/>
                </a:lnTo>
                <a:lnTo>
                  <a:pt x="576" y="162"/>
                </a:lnTo>
                <a:lnTo>
                  <a:pt x="540" y="162"/>
                </a:lnTo>
                <a:lnTo>
                  <a:pt x="504" y="168"/>
                </a:lnTo>
                <a:lnTo>
                  <a:pt x="468" y="192"/>
                </a:lnTo>
                <a:lnTo>
                  <a:pt x="432" y="210"/>
                </a:lnTo>
                <a:lnTo>
                  <a:pt x="396" y="204"/>
                </a:lnTo>
                <a:lnTo>
                  <a:pt x="360" y="204"/>
                </a:lnTo>
                <a:lnTo>
                  <a:pt x="324" y="222"/>
                </a:lnTo>
                <a:lnTo>
                  <a:pt x="288" y="204"/>
                </a:lnTo>
                <a:lnTo>
                  <a:pt x="252" y="216"/>
                </a:lnTo>
                <a:lnTo>
                  <a:pt x="216" y="234"/>
                </a:lnTo>
                <a:lnTo>
                  <a:pt x="180" y="252"/>
                </a:lnTo>
                <a:lnTo>
                  <a:pt x="144" y="258"/>
                </a:lnTo>
                <a:lnTo>
                  <a:pt x="108" y="270"/>
                </a:lnTo>
                <a:lnTo>
                  <a:pt x="72" y="264"/>
                </a:lnTo>
                <a:lnTo>
                  <a:pt x="36" y="270"/>
                </a:lnTo>
                <a:lnTo>
                  <a:pt x="0" y="264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49" name="Freeform 30"/>
          <p:cNvSpPr>
            <a:spLocks/>
          </p:cNvSpPr>
          <p:nvPr/>
        </p:nvSpPr>
        <p:spPr bwMode="auto">
          <a:xfrm>
            <a:off x="1589088" y="2927350"/>
            <a:ext cx="4100512" cy="776288"/>
          </a:xfrm>
          <a:custGeom>
            <a:avLst/>
            <a:gdLst>
              <a:gd name="T0" fmla="*/ 0 w 1614"/>
              <a:gd name="T1" fmla="*/ 2147483647 h 306"/>
              <a:gd name="T2" fmla="*/ 2147483647 w 1614"/>
              <a:gd name="T3" fmla="*/ 2147483647 h 306"/>
              <a:gd name="T4" fmla="*/ 2147483647 w 1614"/>
              <a:gd name="T5" fmla="*/ 2147483647 h 306"/>
              <a:gd name="T6" fmla="*/ 2147483647 w 1614"/>
              <a:gd name="T7" fmla="*/ 2147483647 h 306"/>
              <a:gd name="T8" fmla="*/ 2147483647 w 1614"/>
              <a:gd name="T9" fmla="*/ 2147483647 h 306"/>
              <a:gd name="T10" fmla="*/ 2147483647 w 1614"/>
              <a:gd name="T11" fmla="*/ 2147483647 h 306"/>
              <a:gd name="T12" fmla="*/ 2147483647 w 1614"/>
              <a:gd name="T13" fmla="*/ 2147483647 h 306"/>
              <a:gd name="T14" fmla="*/ 2147483647 w 1614"/>
              <a:gd name="T15" fmla="*/ 2147483647 h 306"/>
              <a:gd name="T16" fmla="*/ 2147483647 w 1614"/>
              <a:gd name="T17" fmla="*/ 2147483647 h 306"/>
              <a:gd name="T18" fmla="*/ 2147483647 w 1614"/>
              <a:gd name="T19" fmla="*/ 2147483647 h 306"/>
              <a:gd name="T20" fmla="*/ 2147483647 w 1614"/>
              <a:gd name="T21" fmla="*/ 2147483647 h 306"/>
              <a:gd name="T22" fmla="*/ 2147483647 w 1614"/>
              <a:gd name="T23" fmla="*/ 2147483647 h 306"/>
              <a:gd name="T24" fmla="*/ 2147483647 w 1614"/>
              <a:gd name="T25" fmla="*/ 2147483647 h 306"/>
              <a:gd name="T26" fmla="*/ 2147483647 w 1614"/>
              <a:gd name="T27" fmla="*/ 2147483647 h 306"/>
              <a:gd name="T28" fmla="*/ 2147483647 w 1614"/>
              <a:gd name="T29" fmla="*/ 2147483647 h 306"/>
              <a:gd name="T30" fmla="*/ 2147483647 w 1614"/>
              <a:gd name="T31" fmla="*/ 2147483647 h 306"/>
              <a:gd name="T32" fmla="*/ 2147483647 w 1614"/>
              <a:gd name="T33" fmla="*/ 2147483647 h 306"/>
              <a:gd name="T34" fmla="*/ 2147483647 w 1614"/>
              <a:gd name="T35" fmla="*/ 2147483647 h 306"/>
              <a:gd name="T36" fmla="*/ 2147483647 w 1614"/>
              <a:gd name="T37" fmla="*/ 2147483647 h 306"/>
              <a:gd name="T38" fmla="*/ 2147483647 w 1614"/>
              <a:gd name="T39" fmla="*/ 2147483647 h 306"/>
              <a:gd name="T40" fmla="*/ 2147483647 w 1614"/>
              <a:gd name="T41" fmla="*/ 2147483647 h 306"/>
              <a:gd name="T42" fmla="*/ 2147483647 w 1614"/>
              <a:gd name="T43" fmla="*/ 2147483647 h 306"/>
              <a:gd name="T44" fmla="*/ 2147483647 w 1614"/>
              <a:gd name="T45" fmla="*/ 2147483647 h 306"/>
              <a:gd name="T46" fmla="*/ 2147483647 w 1614"/>
              <a:gd name="T47" fmla="*/ 2147483647 h 306"/>
              <a:gd name="T48" fmla="*/ 2147483647 w 1614"/>
              <a:gd name="T49" fmla="*/ 2147483647 h 306"/>
              <a:gd name="T50" fmla="*/ 2147483647 w 1614"/>
              <a:gd name="T51" fmla="*/ 2147483647 h 306"/>
              <a:gd name="T52" fmla="*/ 2147483647 w 1614"/>
              <a:gd name="T53" fmla="*/ 2147483647 h 306"/>
              <a:gd name="T54" fmla="*/ 2147483647 w 1614"/>
              <a:gd name="T55" fmla="*/ 2147483647 h 306"/>
              <a:gd name="T56" fmla="*/ 2147483647 w 1614"/>
              <a:gd name="T57" fmla="*/ 2147483647 h 306"/>
              <a:gd name="T58" fmla="*/ 2147483647 w 1614"/>
              <a:gd name="T59" fmla="*/ 2147483647 h 306"/>
              <a:gd name="T60" fmla="*/ 2147483647 w 1614"/>
              <a:gd name="T61" fmla="*/ 2147483647 h 306"/>
              <a:gd name="T62" fmla="*/ 2147483647 w 1614"/>
              <a:gd name="T63" fmla="*/ 2147483647 h 306"/>
              <a:gd name="T64" fmla="*/ 2147483647 w 1614"/>
              <a:gd name="T65" fmla="*/ 2147483647 h 306"/>
              <a:gd name="T66" fmla="*/ 2147483647 w 1614"/>
              <a:gd name="T67" fmla="*/ 2147483647 h 306"/>
              <a:gd name="T68" fmla="*/ 2147483647 w 1614"/>
              <a:gd name="T69" fmla="*/ 2147483647 h 306"/>
              <a:gd name="T70" fmla="*/ 2147483647 w 1614"/>
              <a:gd name="T71" fmla="*/ 2147483647 h 306"/>
              <a:gd name="T72" fmla="*/ 2147483647 w 1614"/>
              <a:gd name="T73" fmla="*/ 2147483647 h 306"/>
              <a:gd name="T74" fmla="*/ 2147483647 w 1614"/>
              <a:gd name="T75" fmla="*/ 2147483647 h 306"/>
              <a:gd name="T76" fmla="*/ 2147483647 w 1614"/>
              <a:gd name="T77" fmla="*/ 2147483647 h 306"/>
              <a:gd name="T78" fmla="*/ 2147483647 w 1614"/>
              <a:gd name="T79" fmla="*/ 2147483647 h 306"/>
              <a:gd name="T80" fmla="*/ 2147483647 w 1614"/>
              <a:gd name="T81" fmla="*/ 2147483647 h 306"/>
              <a:gd name="T82" fmla="*/ 2147483647 w 1614"/>
              <a:gd name="T83" fmla="*/ 2147483647 h 306"/>
              <a:gd name="T84" fmla="*/ 2147483647 w 1614"/>
              <a:gd name="T85" fmla="*/ 2147483647 h 306"/>
              <a:gd name="T86" fmla="*/ 2147483647 w 1614"/>
              <a:gd name="T87" fmla="*/ 2147483647 h 306"/>
              <a:gd name="T88" fmla="*/ 2147483647 w 1614"/>
              <a:gd name="T89" fmla="*/ 2147483647 h 306"/>
              <a:gd name="T90" fmla="*/ 2147483647 w 1614"/>
              <a:gd name="T91" fmla="*/ 2147483647 h 30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14"/>
              <a:gd name="T139" fmla="*/ 0 h 306"/>
              <a:gd name="T140" fmla="*/ 1614 w 1614"/>
              <a:gd name="T141" fmla="*/ 306 h 30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14" h="306">
                <a:moveTo>
                  <a:pt x="0" y="306"/>
                </a:moveTo>
                <a:lnTo>
                  <a:pt x="0" y="300"/>
                </a:lnTo>
                <a:lnTo>
                  <a:pt x="36" y="300"/>
                </a:lnTo>
                <a:lnTo>
                  <a:pt x="72" y="300"/>
                </a:lnTo>
                <a:lnTo>
                  <a:pt x="108" y="300"/>
                </a:lnTo>
                <a:lnTo>
                  <a:pt x="144" y="282"/>
                </a:lnTo>
                <a:lnTo>
                  <a:pt x="180" y="270"/>
                </a:lnTo>
                <a:lnTo>
                  <a:pt x="216" y="252"/>
                </a:lnTo>
                <a:lnTo>
                  <a:pt x="252" y="228"/>
                </a:lnTo>
                <a:lnTo>
                  <a:pt x="288" y="222"/>
                </a:lnTo>
                <a:lnTo>
                  <a:pt x="324" y="234"/>
                </a:lnTo>
                <a:lnTo>
                  <a:pt x="360" y="210"/>
                </a:lnTo>
                <a:lnTo>
                  <a:pt x="396" y="204"/>
                </a:lnTo>
                <a:lnTo>
                  <a:pt x="432" y="210"/>
                </a:lnTo>
                <a:lnTo>
                  <a:pt x="468" y="180"/>
                </a:lnTo>
                <a:lnTo>
                  <a:pt x="504" y="150"/>
                </a:lnTo>
                <a:lnTo>
                  <a:pt x="540" y="138"/>
                </a:lnTo>
                <a:lnTo>
                  <a:pt x="576" y="132"/>
                </a:lnTo>
                <a:lnTo>
                  <a:pt x="612" y="132"/>
                </a:lnTo>
                <a:lnTo>
                  <a:pt x="648" y="126"/>
                </a:lnTo>
                <a:lnTo>
                  <a:pt x="684" y="138"/>
                </a:lnTo>
                <a:lnTo>
                  <a:pt x="720" y="126"/>
                </a:lnTo>
                <a:lnTo>
                  <a:pt x="756" y="114"/>
                </a:lnTo>
                <a:lnTo>
                  <a:pt x="792" y="102"/>
                </a:lnTo>
                <a:lnTo>
                  <a:pt x="822" y="90"/>
                </a:lnTo>
                <a:lnTo>
                  <a:pt x="858" y="84"/>
                </a:lnTo>
                <a:lnTo>
                  <a:pt x="894" y="78"/>
                </a:lnTo>
                <a:lnTo>
                  <a:pt x="930" y="72"/>
                </a:lnTo>
                <a:lnTo>
                  <a:pt x="966" y="72"/>
                </a:lnTo>
                <a:lnTo>
                  <a:pt x="1002" y="66"/>
                </a:lnTo>
                <a:lnTo>
                  <a:pt x="1038" y="66"/>
                </a:lnTo>
                <a:lnTo>
                  <a:pt x="1074" y="66"/>
                </a:lnTo>
                <a:lnTo>
                  <a:pt x="1110" y="60"/>
                </a:lnTo>
                <a:lnTo>
                  <a:pt x="1146" y="60"/>
                </a:lnTo>
                <a:lnTo>
                  <a:pt x="1182" y="54"/>
                </a:lnTo>
                <a:lnTo>
                  <a:pt x="1218" y="48"/>
                </a:lnTo>
                <a:lnTo>
                  <a:pt x="1254" y="48"/>
                </a:lnTo>
                <a:lnTo>
                  <a:pt x="1290" y="42"/>
                </a:lnTo>
                <a:lnTo>
                  <a:pt x="1326" y="36"/>
                </a:lnTo>
                <a:lnTo>
                  <a:pt x="1362" y="36"/>
                </a:lnTo>
                <a:lnTo>
                  <a:pt x="1398" y="30"/>
                </a:lnTo>
                <a:lnTo>
                  <a:pt x="1434" y="24"/>
                </a:lnTo>
                <a:lnTo>
                  <a:pt x="1470" y="18"/>
                </a:lnTo>
                <a:lnTo>
                  <a:pt x="1506" y="12"/>
                </a:lnTo>
                <a:lnTo>
                  <a:pt x="1542" y="12"/>
                </a:lnTo>
                <a:lnTo>
                  <a:pt x="1578" y="6"/>
                </a:lnTo>
                <a:lnTo>
                  <a:pt x="1614" y="0"/>
                </a:lnTo>
                <a:lnTo>
                  <a:pt x="1614" y="96"/>
                </a:lnTo>
                <a:lnTo>
                  <a:pt x="1578" y="102"/>
                </a:lnTo>
                <a:lnTo>
                  <a:pt x="1542" y="102"/>
                </a:lnTo>
                <a:lnTo>
                  <a:pt x="1506" y="102"/>
                </a:lnTo>
                <a:lnTo>
                  <a:pt x="1470" y="108"/>
                </a:lnTo>
                <a:lnTo>
                  <a:pt x="1434" y="108"/>
                </a:lnTo>
                <a:lnTo>
                  <a:pt x="1398" y="108"/>
                </a:lnTo>
                <a:lnTo>
                  <a:pt x="1362" y="114"/>
                </a:lnTo>
                <a:lnTo>
                  <a:pt x="1326" y="114"/>
                </a:lnTo>
                <a:lnTo>
                  <a:pt x="1290" y="114"/>
                </a:lnTo>
                <a:lnTo>
                  <a:pt x="1254" y="120"/>
                </a:lnTo>
                <a:lnTo>
                  <a:pt x="1218" y="120"/>
                </a:lnTo>
                <a:lnTo>
                  <a:pt x="1182" y="120"/>
                </a:lnTo>
                <a:lnTo>
                  <a:pt x="1146" y="120"/>
                </a:lnTo>
                <a:lnTo>
                  <a:pt x="1110" y="120"/>
                </a:lnTo>
                <a:lnTo>
                  <a:pt x="1074" y="120"/>
                </a:lnTo>
                <a:lnTo>
                  <a:pt x="1038" y="120"/>
                </a:lnTo>
                <a:lnTo>
                  <a:pt x="1002" y="120"/>
                </a:lnTo>
                <a:lnTo>
                  <a:pt x="966" y="120"/>
                </a:lnTo>
                <a:lnTo>
                  <a:pt x="930" y="126"/>
                </a:lnTo>
                <a:lnTo>
                  <a:pt x="894" y="126"/>
                </a:lnTo>
                <a:lnTo>
                  <a:pt x="858" y="126"/>
                </a:lnTo>
                <a:lnTo>
                  <a:pt x="822" y="126"/>
                </a:lnTo>
                <a:lnTo>
                  <a:pt x="792" y="132"/>
                </a:lnTo>
                <a:lnTo>
                  <a:pt x="756" y="144"/>
                </a:lnTo>
                <a:lnTo>
                  <a:pt x="720" y="150"/>
                </a:lnTo>
                <a:lnTo>
                  <a:pt x="684" y="162"/>
                </a:lnTo>
                <a:lnTo>
                  <a:pt x="648" y="150"/>
                </a:lnTo>
                <a:lnTo>
                  <a:pt x="612" y="156"/>
                </a:lnTo>
                <a:lnTo>
                  <a:pt x="576" y="156"/>
                </a:lnTo>
                <a:lnTo>
                  <a:pt x="540" y="162"/>
                </a:lnTo>
                <a:lnTo>
                  <a:pt x="504" y="174"/>
                </a:lnTo>
                <a:lnTo>
                  <a:pt x="468" y="204"/>
                </a:lnTo>
                <a:lnTo>
                  <a:pt x="432" y="228"/>
                </a:lnTo>
                <a:lnTo>
                  <a:pt x="396" y="222"/>
                </a:lnTo>
                <a:lnTo>
                  <a:pt x="360" y="222"/>
                </a:lnTo>
                <a:lnTo>
                  <a:pt x="324" y="246"/>
                </a:lnTo>
                <a:lnTo>
                  <a:pt x="288" y="234"/>
                </a:lnTo>
                <a:lnTo>
                  <a:pt x="252" y="240"/>
                </a:lnTo>
                <a:lnTo>
                  <a:pt x="216" y="264"/>
                </a:lnTo>
                <a:lnTo>
                  <a:pt x="180" y="282"/>
                </a:lnTo>
                <a:lnTo>
                  <a:pt x="144" y="294"/>
                </a:lnTo>
                <a:lnTo>
                  <a:pt x="108" y="300"/>
                </a:lnTo>
                <a:lnTo>
                  <a:pt x="72" y="306"/>
                </a:lnTo>
                <a:lnTo>
                  <a:pt x="36" y="306"/>
                </a:lnTo>
                <a:lnTo>
                  <a:pt x="0" y="306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0" name="Freeform 32"/>
          <p:cNvSpPr>
            <a:spLocks/>
          </p:cNvSpPr>
          <p:nvPr/>
        </p:nvSpPr>
        <p:spPr bwMode="auto">
          <a:xfrm>
            <a:off x="1589088" y="2851150"/>
            <a:ext cx="4100512" cy="838200"/>
          </a:xfrm>
          <a:custGeom>
            <a:avLst/>
            <a:gdLst>
              <a:gd name="T0" fmla="*/ 0 w 1614"/>
              <a:gd name="T1" fmla="*/ 2147483647 h 330"/>
              <a:gd name="T2" fmla="*/ 2147483647 w 1614"/>
              <a:gd name="T3" fmla="*/ 2147483647 h 330"/>
              <a:gd name="T4" fmla="*/ 2147483647 w 1614"/>
              <a:gd name="T5" fmla="*/ 2147483647 h 330"/>
              <a:gd name="T6" fmla="*/ 2147483647 w 1614"/>
              <a:gd name="T7" fmla="*/ 2147483647 h 330"/>
              <a:gd name="T8" fmla="*/ 2147483647 w 1614"/>
              <a:gd name="T9" fmla="*/ 2147483647 h 330"/>
              <a:gd name="T10" fmla="*/ 2147483647 w 1614"/>
              <a:gd name="T11" fmla="*/ 2147483647 h 330"/>
              <a:gd name="T12" fmla="*/ 2147483647 w 1614"/>
              <a:gd name="T13" fmla="*/ 2147483647 h 330"/>
              <a:gd name="T14" fmla="*/ 2147483647 w 1614"/>
              <a:gd name="T15" fmla="*/ 2147483647 h 330"/>
              <a:gd name="T16" fmla="*/ 2147483647 w 1614"/>
              <a:gd name="T17" fmla="*/ 2147483647 h 330"/>
              <a:gd name="T18" fmla="*/ 2147483647 w 1614"/>
              <a:gd name="T19" fmla="*/ 2147483647 h 330"/>
              <a:gd name="T20" fmla="*/ 2147483647 w 1614"/>
              <a:gd name="T21" fmla="*/ 2147483647 h 330"/>
              <a:gd name="T22" fmla="*/ 2147483647 w 1614"/>
              <a:gd name="T23" fmla="*/ 2147483647 h 330"/>
              <a:gd name="T24" fmla="*/ 2147483647 w 1614"/>
              <a:gd name="T25" fmla="*/ 2147483647 h 330"/>
              <a:gd name="T26" fmla="*/ 2147483647 w 1614"/>
              <a:gd name="T27" fmla="*/ 2147483647 h 330"/>
              <a:gd name="T28" fmla="*/ 2147483647 w 1614"/>
              <a:gd name="T29" fmla="*/ 2147483647 h 330"/>
              <a:gd name="T30" fmla="*/ 2147483647 w 1614"/>
              <a:gd name="T31" fmla="*/ 2147483647 h 330"/>
              <a:gd name="T32" fmla="*/ 2147483647 w 1614"/>
              <a:gd name="T33" fmla="*/ 2147483647 h 330"/>
              <a:gd name="T34" fmla="*/ 2147483647 w 1614"/>
              <a:gd name="T35" fmla="*/ 2147483647 h 330"/>
              <a:gd name="T36" fmla="*/ 2147483647 w 1614"/>
              <a:gd name="T37" fmla="*/ 2147483647 h 330"/>
              <a:gd name="T38" fmla="*/ 2147483647 w 1614"/>
              <a:gd name="T39" fmla="*/ 2147483647 h 330"/>
              <a:gd name="T40" fmla="*/ 2147483647 w 1614"/>
              <a:gd name="T41" fmla="*/ 2147483647 h 330"/>
              <a:gd name="T42" fmla="*/ 2147483647 w 1614"/>
              <a:gd name="T43" fmla="*/ 2147483647 h 330"/>
              <a:gd name="T44" fmla="*/ 2147483647 w 1614"/>
              <a:gd name="T45" fmla="*/ 2147483647 h 330"/>
              <a:gd name="T46" fmla="*/ 2147483647 w 1614"/>
              <a:gd name="T47" fmla="*/ 2147483647 h 330"/>
              <a:gd name="T48" fmla="*/ 2147483647 w 1614"/>
              <a:gd name="T49" fmla="*/ 2147483647 h 330"/>
              <a:gd name="T50" fmla="*/ 2147483647 w 1614"/>
              <a:gd name="T51" fmla="*/ 2147483647 h 330"/>
              <a:gd name="T52" fmla="*/ 2147483647 w 1614"/>
              <a:gd name="T53" fmla="*/ 2147483647 h 330"/>
              <a:gd name="T54" fmla="*/ 2147483647 w 1614"/>
              <a:gd name="T55" fmla="*/ 2147483647 h 330"/>
              <a:gd name="T56" fmla="*/ 2147483647 w 1614"/>
              <a:gd name="T57" fmla="*/ 2147483647 h 330"/>
              <a:gd name="T58" fmla="*/ 2147483647 w 1614"/>
              <a:gd name="T59" fmla="*/ 2147483647 h 330"/>
              <a:gd name="T60" fmla="*/ 2147483647 w 1614"/>
              <a:gd name="T61" fmla="*/ 2147483647 h 330"/>
              <a:gd name="T62" fmla="*/ 2147483647 w 1614"/>
              <a:gd name="T63" fmla="*/ 2147483647 h 330"/>
              <a:gd name="T64" fmla="*/ 2147483647 w 1614"/>
              <a:gd name="T65" fmla="*/ 2147483647 h 330"/>
              <a:gd name="T66" fmla="*/ 2147483647 w 1614"/>
              <a:gd name="T67" fmla="*/ 2147483647 h 330"/>
              <a:gd name="T68" fmla="*/ 2147483647 w 1614"/>
              <a:gd name="T69" fmla="*/ 2147483647 h 330"/>
              <a:gd name="T70" fmla="*/ 2147483647 w 1614"/>
              <a:gd name="T71" fmla="*/ 2147483647 h 330"/>
              <a:gd name="T72" fmla="*/ 2147483647 w 1614"/>
              <a:gd name="T73" fmla="*/ 2147483647 h 330"/>
              <a:gd name="T74" fmla="*/ 2147483647 w 1614"/>
              <a:gd name="T75" fmla="*/ 2147483647 h 330"/>
              <a:gd name="T76" fmla="*/ 2147483647 w 1614"/>
              <a:gd name="T77" fmla="*/ 2147483647 h 330"/>
              <a:gd name="T78" fmla="*/ 2147483647 w 1614"/>
              <a:gd name="T79" fmla="*/ 2147483647 h 330"/>
              <a:gd name="T80" fmla="*/ 2147483647 w 1614"/>
              <a:gd name="T81" fmla="*/ 2147483647 h 330"/>
              <a:gd name="T82" fmla="*/ 2147483647 w 1614"/>
              <a:gd name="T83" fmla="*/ 2147483647 h 330"/>
              <a:gd name="T84" fmla="*/ 2147483647 w 1614"/>
              <a:gd name="T85" fmla="*/ 2147483647 h 330"/>
              <a:gd name="T86" fmla="*/ 2147483647 w 1614"/>
              <a:gd name="T87" fmla="*/ 2147483647 h 330"/>
              <a:gd name="T88" fmla="*/ 2147483647 w 1614"/>
              <a:gd name="T89" fmla="*/ 2147483647 h 330"/>
              <a:gd name="T90" fmla="*/ 2147483647 w 1614"/>
              <a:gd name="T91" fmla="*/ 2147483647 h 33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614"/>
              <a:gd name="T139" fmla="*/ 0 h 330"/>
              <a:gd name="T140" fmla="*/ 1614 w 1614"/>
              <a:gd name="T141" fmla="*/ 330 h 330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614" h="330">
                <a:moveTo>
                  <a:pt x="0" y="330"/>
                </a:moveTo>
                <a:lnTo>
                  <a:pt x="0" y="318"/>
                </a:lnTo>
                <a:lnTo>
                  <a:pt x="36" y="318"/>
                </a:lnTo>
                <a:lnTo>
                  <a:pt x="72" y="318"/>
                </a:lnTo>
                <a:lnTo>
                  <a:pt x="108" y="312"/>
                </a:lnTo>
                <a:lnTo>
                  <a:pt x="144" y="300"/>
                </a:lnTo>
                <a:lnTo>
                  <a:pt x="180" y="288"/>
                </a:lnTo>
                <a:lnTo>
                  <a:pt x="216" y="264"/>
                </a:lnTo>
                <a:lnTo>
                  <a:pt x="252" y="246"/>
                </a:lnTo>
                <a:lnTo>
                  <a:pt x="288" y="234"/>
                </a:lnTo>
                <a:lnTo>
                  <a:pt x="324" y="246"/>
                </a:lnTo>
                <a:lnTo>
                  <a:pt x="360" y="222"/>
                </a:lnTo>
                <a:lnTo>
                  <a:pt x="396" y="216"/>
                </a:lnTo>
                <a:lnTo>
                  <a:pt x="432" y="222"/>
                </a:lnTo>
                <a:lnTo>
                  <a:pt x="468" y="192"/>
                </a:lnTo>
                <a:lnTo>
                  <a:pt x="504" y="162"/>
                </a:lnTo>
                <a:lnTo>
                  <a:pt x="540" y="150"/>
                </a:lnTo>
                <a:lnTo>
                  <a:pt x="576" y="144"/>
                </a:lnTo>
                <a:lnTo>
                  <a:pt x="612" y="144"/>
                </a:lnTo>
                <a:lnTo>
                  <a:pt x="648" y="138"/>
                </a:lnTo>
                <a:lnTo>
                  <a:pt x="684" y="150"/>
                </a:lnTo>
                <a:lnTo>
                  <a:pt x="720" y="138"/>
                </a:lnTo>
                <a:lnTo>
                  <a:pt x="756" y="120"/>
                </a:lnTo>
                <a:lnTo>
                  <a:pt x="792" y="108"/>
                </a:lnTo>
                <a:lnTo>
                  <a:pt x="822" y="102"/>
                </a:lnTo>
                <a:lnTo>
                  <a:pt x="858" y="90"/>
                </a:lnTo>
                <a:lnTo>
                  <a:pt x="894" y="84"/>
                </a:lnTo>
                <a:lnTo>
                  <a:pt x="930" y="78"/>
                </a:lnTo>
                <a:lnTo>
                  <a:pt x="966" y="78"/>
                </a:lnTo>
                <a:lnTo>
                  <a:pt x="1002" y="72"/>
                </a:lnTo>
                <a:lnTo>
                  <a:pt x="1038" y="72"/>
                </a:lnTo>
                <a:lnTo>
                  <a:pt x="1074" y="72"/>
                </a:lnTo>
                <a:lnTo>
                  <a:pt x="1110" y="66"/>
                </a:lnTo>
                <a:lnTo>
                  <a:pt x="1146" y="66"/>
                </a:lnTo>
                <a:lnTo>
                  <a:pt x="1182" y="60"/>
                </a:lnTo>
                <a:lnTo>
                  <a:pt x="1218" y="54"/>
                </a:lnTo>
                <a:lnTo>
                  <a:pt x="1254" y="48"/>
                </a:lnTo>
                <a:lnTo>
                  <a:pt x="1290" y="48"/>
                </a:lnTo>
                <a:lnTo>
                  <a:pt x="1326" y="42"/>
                </a:lnTo>
                <a:lnTo>
                  <a:pt x="1362" y="36"/>
                </a:lnTo>
                <a:lnTo>
                  <a:pt x="1398" y="30"/>
                </a:lnTo>
                <a:lnTo>
                  <a:pt x="1434" y="24"/>
                </a:lnTo>
                <a:lnTo>
                  <a:pt x="1470" y="24"/>
                </a:lnTo>
                <a:lnTo>
                  <a:pt x="1506" y="18"/>
                </a:lnTo>
                <a:lnTo>
                  <a:pt x="1542" y="12"/>
                </a:lnTo>
                <a:lnTo>
                  <a:pt x="1578" y="6"/>
                </a:lnTo>
                <a:lnTo>
                  <a:pt x="1614" y="0"/>
                </a:lnTo>
                <a:lnTo>
                  <a:pt x="1614" y="30"/>
                </a:lnTo>
                <a:lnTo>
                  <a:pt x="1578" y="36"/>
                </a:lnTo>
                <a:lnTo>
                  <a:pt x="1542" y="42"/>
                </a:lnTo>
                <a:lnTo>
                  <a:pt x="1506" y="42"/>
                </a:lnTo>
                <a:lnTo>
                  <a:pt x="1470" y="48"/>
                </a:lnTo>
                <a:lnTo>
                  <a:pt x="1434" y="54"/>
                </a:lnTo>
                <a:lnTo>
                  <a:pt x="1398" y="60"/>
                </a:lnTo>
                <a:lnTo>
                  <a:pt x="1362" y="66"/>
                </a:lnTo>
                <a:lnTo>
                  <a:pt x="1326" y="66"/>
                </a:lnTo>
                <a:lnTo>
                  <a:pt x="1290" y="72"/>
                </a:lnTo>
                <a:lnTo>
                  <a:pt x="1254" y="78"/>
                </a:lnTo>
                <a:lnTo>
                  <a:pt x="1218" y="78"/>
                </a:lnTo>
                <a:lnTo>
                  <a:pt x="1182" y="84"/>
                </a:lnTo>
                <a:lnTo>
                  <a:pt x="1146" y="90"/>
                </a:lnTo>
                <a:lnTo>
                  <a:pt x="1110" y="90"/>
                </a:lnTo>
                <a:lnTo>
                  <a:pt x="1074" y="96"/>
                </a:lnTo>
                <a:lnTo>
                  <a:pt x="1038" y="96"/>
                </a:lnTo>
                <a:lnTo>
                  <a:pt x="1002" y="96"/>
                </a:lnTo>
                <a:lnTo>
                  <a:pt x="966" y="102"/>
                </a:lnTo>
                <a:lnTo>
                  <a:pt x="930" y="102"/>
                </a:lnTo>
                <a:lnTo>
                  <a:pt x="894" y="108"/>
                </a:lnTo>
                <a:lnTo>
                  <a:pt x="858" y="114"/>
                </a:lnTo>
                <a:lnTo>
                  <a:pt x="822" y="120"/>
                </a:lnTo>
                <a:lnTo>
                  <a:pt x="792" y="132"/>
                </a:lnTo>
                <a:lnTo>
                  <a:pt x="756" y="144"/>
                </a:lnTo>
                <a:lnTo>
                  <a:pt x="720" y="156"/>
                </a:lnTo>
                <a:lnTo>
                  <a:pt x="684" y="168"/>
                </a:lnTo>
                <a:lnTo>
                  <a:pt x="648" y="156"/>
                </a:lnTo>
                <a:lnTo>
                  <a:pt x="612" y="162"/>
                </a:lnTo>
                <a:lnTo>
                  <a:pt x="576" y="162"/>
                </a:lnTo>
                <a:lnTo>
                  <a:pt x="540" y="168"/>
                </a:lnTo>
                <a:lnTo>
                  <a:pt x="504" y="180"/>
                </a:lnTo>
                <a:lnTo>
                  <a:pt x="468" y="210"/>
                </a:lnTo>
                <a:lnTo>
                  <a:pt x="432" y="240"/>
                </a:lnTo>
                <a:lnTo>
                  <a:pt x="396" y="234"/>
                </a:lnTo>
                <a:lnTo>
                  <a:pt x="360" y="240"/>
                </a:lnTo>
                <a:lnTo>
                  <a:pt x="324" y="264"/>
                </a:lnTo>
                <a:lnTo>
                  <a:pt x="288" y="252"/>
                </a:lnTo>
                <a:lnTo>
                  <a:pt x="252" y="258"/>
                </a:lnTo>
                <a:lnTo>
                  <a:pt x="216" y="282"/>
                </a:lnTo>
                <a:lnTo>
                  <a:pt x="180" y="300"/>
                </a:lnTo>
                <a:lnTo>
                  <a:pt x="144" y="312"/>
                </a:lnTo>
                <a:lnTo>
                  <a:pt x="108" y="330"/>
                </a:lnTo>
                <a:lnTo>
                  <a:pt x="72" y="330"/>
                </a:lnTo>
                <a:lnTo>
                  <a:pt x="36" y="330"/>
                </a:lnTo>
                <a:lnTo>
                  <a:pt x="0" y="33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51" name="Line 35"/>
          <p:cNvSpPr>
            <a:spLocks noChangeShapeType="1"/>
          </p:cNvSpPr>
          <p:nvPr/>
        </p:nvSpPr>
        <p:spPr bwMode="auto">
          <a:xfrm>
            <a:off x="1589088" y="2590800"/>
            <a:ext cx="0" cy="2728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2" name="Line 36"/>
          <p:cNvSpPr>
            <a:spLocks noChangeShapeType="1"/>
          </p:cNvSpPr>
          <p:nvPr/>
        </p:nvSpPr>
        <p:spPr bwMode="auto">
          <a:xfrm>
            <a:off x="1528763" y="5319713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3" name="Line 37"/>
          <p:cNvSpPr>
            <a:spLocks noChangeShapeType="1"/>
          </p:cNvSpPr>
          <p:nvPr/>
        </p:nvSpPr>
        <p:spPr bwMode="auto">
          <a:xfrm>
            <a:off x="1528763" y="5076825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4" name="Line 38"/>
          <p:cNvSpPr>
            <a:spLocks noChangeShapeType="1"/>
          </p:cNvSpPr>
          <p:nvPr/>
        </p:nvSpPr>
        <p:spPr bwMode="auto">
          <a:xfrm>
            <a:off x="1528763" y="4816475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5" name="Line 39"/>
          <p:cNvSpPr>
            <a:spLocks noChangeShapeType="1"/>
          </p:cNvSpPr>
          <p:nvPr/>
        </p:nvSpPr>
        <p:spPr bwMode="auto">
          <a:xfrm>
            <a:off x="1528763" y="4573588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6" name="Line 40"/>
          <p:cNvSpPr>
            <a:spLocks noChangeShapeType="1"/>
          </p:cNvSpPr>
          <p:nvPr/>
        </p:nvSpPr>
        <p:spPr bwMode="auto">
          <a:xfrm>
            <a:off x="1528763" y="4329113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7" name="Line 41"/>
          <p:cNvSpPr>
            <a:spLocks noChangeShapeType="1"/>
          </p:cNvSpPr>
          <p:nvPr/>
        </p:nvSpPr>
        <p:spPr bwMode="auto">
          <a:xfrm>
            <a:off x="1528763" y="4086225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8" name="Line 42"/>
          <p:cNvSpPr>
            <a:spLocks noChangeShapeType="1"/>
          </p:cNvSpPr>
          <p:nvPr/>
        </p:nvSpPr>
        <p:spPr bwMode="auto">
          <a:xfrm>
            <a:off x="1528763" y="3825875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59" name="Line 43"/>
          <p:cNvSpPr>
            <a:spLocks noChangeShapeType="1"/>
          </p:cNvSpPr>
          <p:nvPr/>
        </p:nvSpPr>
        <p:spPr bwMode="auto">
          <a:xfrm>
            <a:off x="1528763" y="3582988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0" name="Line 44"/>
          <p:cNvSpPr>
            <a:spLocks noChangeShapeType="1"/>
          </p:cNvSpPr>
          <p:nvPr/>
        </p:nvSpPr>
        <p:spPr bwMode="auto">
          <a:xfrm>
            <a:off x="1528763" y="3338513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1" name="Line 45"/>
          <p:cNvSpPr>
            <a:spLocks noChangeShapeType="1"/>
          </p:cNvSpPr>
          <p:nvPr/>
        </p:nvSpPr>
        <p:spPr bwMode="auto">
          <a:xfrm>
            <a:off x="1528763" y="3094038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2" name="Line 46"/>
          <p:cNvSpPr>
            <a:spLocks noChangeShapeType="1"/>
          </p:cNvSpPr>
          <p:nvPr/>
        </p:nvSpPr>
        <p:spPr bwMode="auto">
          <a:xfrm>
            <a:off x="1528763" y="2835275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3" name="Line 47"/>
          <p:cNvSpPr>
            <a:spLocks noChangeShapeType="1"/>
          </p:cNvSpPr>
          <p:nvPr/>
        </p:nvSpPr>
        <p:spPr bwMode="auto">
          <a:xfrm>
            <a:off x="1528763" y="2590800"/>
            <a:ext cx="603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4" name="Line 48"/>
          <p:cNvSpPr>
            <a:spLocks noChangeShapeType="1"/>
          </p:cNvSpPr>
          <p:nvPr/>
        </p:nvSpPr>
        <p:spPr bwMode="auto">
          <a:xfrm>
            <a:off x="1589088" y="5319713"/>
            <a:ext cx="410051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5" name="Line 49"/>
          <p:cNvSpPr>
            <a:spLocks noChangeShapeType="1"/>
          </p:cNvSpPr>
          <p:nvPr/>
        </p:nvSpPr>
        <p:spPr bwMode="auto">
          <a:xfrm flipV="1">
            <a:off x="1589088" y="5319713"/>
            <a:ext cx="0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6" name="Line 50"/>
          <p:cNvSpPr>
            <a:spLocks noChangeShapeType="1"/>
          </p:cNvSpPr>
          <p:nvPr/>
        </p:nvSpPr>
        <p:spPr bwMode="auto">
          <a:xfrm flipV="1">
            <a:off x="2046288" y="5319713"/>
            <a:ext cx="0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7" name="Line 51"/>
          <p:cNvSpPr>
            <a:spLocks noChangeShapeType="1"/>
          </p:cNvSpPr>
          <p:nvPr/>
        </p:nvSpPr>
        <p:spPr bwMode="auto">
          <a:xfrm flipV="1">
            <a:off x="2503488" y="5319713"/>
            <a:ext cx="0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8" name="Line 52"/>
          <p:cNvSpPr>
            <a:spLocks noChangeShapeType="1"/>
          </p:cNvSpPr>
          <p:nvPr/>
        </p:nvSpPr>
        <p:spPr bwMode="auto">
          <a:xfrm flipV="1">
            <a:off x="2960688" y="5319713"/>
            <a:ext cx="0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69" name="Line 53"/>
          <p:cNvSpPr>
            <a:spLocks noChangeShapeType="1"/>
          </p:cNvSpPr>
          <p:nvPr/>
        </p:nvSpPr>
        <p:spPr bwMode="auto">
          <a:xfrm flipV="1">
            <a:off x="3417888" y="5319713"/>
            <a:ext cx="0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0" name="Line 54"/>
          <p:cNvSpPr>
            <a:spLocks noChangeShapeType="1"/>
          </p:cNvSpPr>
          <p:nvPr/>
        </p:nvSpPr>
        <p:spPr bwMode="auto">
          <a:xfrm flipV="1">
            <a:off x="3860800" y="5319713"/>
            <a:ext cx="0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1" name="Line 55"/>
          <p:cNvSpPr>
            <a:spLocks noChangeShapeType="1"/>
          </p:cNvSpPr>
          <p:nvPr/>
        </p:nvSpPr>
        <p:spPr bwMode="auto">
          <a:xfrm flipV="1">
            <a:off x="4318000" y="5319713"/>
            <a:ext cx="0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2" name="Line 56"/>
          <p:cNvSpPr>
            <a:spLocks noChangeShapeType="1"/>
          </p:cNvSpPr>
          <p:nvPr/>
        </p:nvSpPr>
        <p:spPr bwMode="auto">
          <a:xfrm flipV="1">
            <a:off x="4775200" y="5319713"/>
            <a:ext cx="0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3" name="Line 57"/>
          <p:cNvSpPr>
            <a:spLocks noChangeShapeType="1"/>
          </p:cNvSpPr>
          <p:nvPr/>
        </p:nvSpPr>
        <p:spPr bwMode="auto">
          <a:xfrm flipV="1">
            <a:off x="5232400" y="5319713"/>
            <a:ext cx="0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4" name="Line 58"/>
          <p:cNvSpPr>
            <a:spLocks noChangeShapeType="1"/>
          </p:cNvSpPr>
          <p:nvPr/>
        </p:nvSpPr>
        <p:spPr bwMode="auto">
          <a:xfrm flipV="1">
            <a:off x="5689600" y="5319713"/>
            <a:ext cx="0" cy="6191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2575" name="Rectangle 59"/>
          <p:cNvSpPr>
            <a:spLocks noChangeArrowheads="1"/>
          </p:cNvSpPr>
          <p:nvPr/>
        </p:nvSpPr>
        <p:spPr bwMode="auto">
          <a:xfrm>
            <a:off x="1344613" y="5183188"/>
            <a:ext cx="107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0</a:t>
            </a:r>
            <a:endParaRPr lang="en-US" sz="1600">
              <a:latin typeface="Calibri" charset="0"/>
            </a:endParaRPr>
          </a:p>
        </p:txBody>
      </p:sp>
      <p:sp>
        <p:nvSpPr>
          <p:cNvPr id="22576" name="Rectangle 60"/>
          <p:cNvSpPr>
            <a:spLocks noChangeArrowheads="1"/>
          </p:cNvSpPr>
          <p:nvPr/>
        </p:nvSpPr>
        <p:spPr bwMode="auto">
          <a:xfrm>
            <a:off x="1254125" y="4938713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10</a:t>
            </a:r>
            <a:endParaRPr lang="en-US" sz="1600">
              <a:latin typeface="Calibri" charset="0"/>
            </a:endParaRPr>
          </a:p>
        </p:txBody>
      </p:sp>
      <p:sp>
        <p:nvSpPr>
          <p:cNvPr id="22577" name="Rectangle 61"/>
          <p:cNvSpPr>
            <a:spLocks noChangeArrowheads="1"/>
          </p:cNvSpPr>
          <p:nvPr/>
        </p:nvSpPr>
        <p:spPr bwMode="auto">
          <a:xfrm>
            <a:off x="1254125" y="4679950"/>
            <a:ext cx="215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20</a:t>
            </a:r>
            <a:endParaRPr lang="en-US" sz="1600">
              <a:latin typeface="Calibri" charset="0"/>
            </a:endParaRPr>
          </a:p>
        </p:txBody>
      </p:sp>
      <p:sp>
        <p:nvSpPr>
          <p:cNvPr id="22578" name="Rectangle 62"/>
          <p:cNvSpPr>
            <a:spLocks noChangeArrowheads="1"/>
          </p:cNvSpPr>
          <p:nvPr/>
        </p:nvSpPr>
        <p:spPr bwMode="auto">
          <a:xfrm>
            <a:off x="1254125" y="4435475"/>
            <a:ext cx="2159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30</a:t>
            </a:r>
            <a:endParaRPr lang="en-US" sz="1600">
              <a:latin typeface="Calibri" charset="0"/>
            </a:endParaRPr>
          </a:p>
        </p:txBody>
      </p:sp>
      <p:sp>
        <p:nvSpPr>
          <p:cNvPr id="22579" name="Rectangle 63"/>
          <p:cNvSpPr>
            <a:spLocks noChangeArrowheads="1"/>
          </p:cNvSpPr>
          <p:nvPr/>
        </p:nvSpPr>
        <p:spPr bwMode="auto">
          <a:xfrm>
            <a:off x="1254125" y="4192588"/>
            <a:ext cx="215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40</a:t>
            </a:r>
            <a:endParaRPr lang="en-US" sz="1600">
              <a:latin typeface="Calibri" charset="0"/>
            </a:endParaRPr>
          </a:p>
        </p:txBody>
      </p:sp>
      <p:sp>
        <p:nvSpPr>
          <p:cNvPr id="22580" name="Rectangle 64"/>
          <p:cNvSpPr>
            <a:spLocks noChangeArrowheads="1"/>
          </p:cNvSpPr>
          <p:nvPr/>
        </p:nvSpPr>
        <p:spPr bwMode="auto">
          <a:xfrm>
            <a:off x="1254125" y="3948113"/>
            <a:ext cx="215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50</a:t>
            </a:r>
            <a:endParaRPr lang="en-US" sz="1600">
              <a:latin typeface="Calibri" charset="0"/>
            </a:endParaRPr>
          </a:p>
        </p:txBody>
      </p:sp>
      <p:sp>
        <p:nvSpPr>
          <p:cNvPr id="22581" name="Rectangle 65"/>
          <p:cNvSpPr>
            <a:spLocks noChangeArrowheads="1"/>
          </p:cNvSpPr>
          <p:nvPr/>
        </p:nvSpPr>
        <p:spPr bwMode="auto">
          <a:xfrm>
            <a:off x="1254125" y="3689350"/>
            <a:ext cx="215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60</a:t>
            </a:r>
            <a:endParaRPr lang="en-US" sz="1600">
              <a:latin typeface="Calibri" charset="0"/>
            </a:endParaRPr>
          </a:p>
        </p:txBody>
      </p:sp>
      <p:sp>
        <p:nvSpPr>
          <p:cNvPr id="22582" name="Rectangle 66"/>
          <p:cNvSpPr>
            <a:spLocks noChangeArrowheads="1"/>
          </p:cNvSpPr>
          <p:nvPr/>
        </p:nvSpPr>
        <p:spPr bwMode="auto">
          <a:xfrm>
            <a:off x="1254125" y="3444875"/>
            <a:ext cx="215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70</a:t>
            </a:r>
            <a:endParaRPr lang="en-US" sz="1600">
              <a:latin typeface="Calibri" charset="0"/>
            </a:endParaRPr>
          </a:p>
        </p:txBody>
      </p:sp>
      <p:sp>
        <p:nvSpPr>
          <p:cNvPr id="22583" name="Rectangle 67"/>
          <p:cNvSpPr>
            <a:spLocks noChangeArrowheads="1"/>
          </p:cNvSpPr>
          <p:nvPr/>
        </p:nvSpPr>
        <p:spPr bwMode="auto">
          <a:xfrm>
            <a:off x="1254125" y="3201988"/>
            <a:ext cx="215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80</a:t>
            </a:r>
            <a:endParaRPr lang="en-US" sz="1600">
              <a:latin typeface="Calibri" charset="0"/>
            </a:endParaRPr>
          </a:p>
        </p:txBody>
      </p:sp>
      <p:sp>
        <p:nvSpPr>
          <p:cNvPr id="22584" name="Rectangle 68"/>
          <p:cNvSpPr>
            <a:spLocks noChangeArrowheads="1"/>
          </p:cNvSpPr>
          <p:nvPr/>
        </p:nvSpPr>
        <p:spPr bwMode="auto">
          <a:xfrm>
            <a:off x="1254125" y="2957513"/>
            <a:ext cx="2159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90</a:t>
            </a:r>
            <a:endParaRPr lang="en-US" sz="1600" dirty="0">
              <a:latin typeface="Calibri" charset="0"/>
            </a:endParaRPr>
          </a:p>
        </p:txBody>
      </p:sp>
      <p:sp>
        <p:nvSpPr>
          <p:cNvPr id="22585" name="Rectangle 69"/>
          <p:cNvSpPr>
            <a:spLocks noChangeArrowheads="1"/>
          </p:cNvSpPr>
          <p:nvPr/>
        </p:nvSpPr>
        <p:spPr bwMode="auto">
          <a:xfrm>
            <a:off x="1162050" y="2698750"/>
            <a:ext cx="322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100</a:t>
            </a:r>
            <a:endParaRPr lang="en-US" sz="1600">
              <a:latin typeface="Calibri" charset="0"/>
            </a:endParaRPr>
          </a:p>
        </p:txBody>
      </p:sp>
      <p:sp>
        <p:nvSpPr>
          <p:cNvPr id="22586" name="Rectangle 70"/>
          <p:cNvSpPr>
            <a:spLocks noChangeArrowheads="1"/>
          </p:cNvSpPr>
          <p:nvPr/>
        </p:nvSpPr>
        <p:spPr bwMode="auto">
          <a:xfrm>
            <a:off x="1162050" y="2454275"/>
            <a:ext cx="32226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110</a:t>
            </a:r>
            <a:endParaRPr lang="en-US" sz="1600">
              <a:latin typeface="Calibri" charset="0"/>
            </a:endParaRPr>
          </a:p>
        </p:txBody>
      </p:sp>
      <p:sp>
        <p:nvSpPr>
          <p:cNvPr id="22587" name="Rectangle 71"/>
          <p:cNvSpPr>
            <a:spLocks noChangeArrowheads="1"/>
          </p:cNvSpPr>
          <p:nvPr/>
        </p:nvSpPr>
        <p:spPr bwMode="auto">
          <a:xfrm>
            <a:off x="1377950" y="5457825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1990</a:t>
            </a:r>
            <a:endParaRPr lang="en-US" sz="1600">
              <a:latin typeface="Calibri" charset="0"/>
            </a:endParaRPr>
          </a:p>
        </p:txBody>
      </p:sp>
      <p:sp>
        <p:nvSpPr>
          <p:cNvPr id="22588" name="Rectangle 72"/>
          <p:cNvSpPr>
            <a:spLocks noChangeArrowheads="1"/>
          </p:cNvSpPr>
          <p:nvPr/>
        </p:nvSpPr>
        <p:spPr bwMode="auto">
          <a:xfrm>
            <a:off x="2292350" y="5457825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2000</a:t>
            </a:r>
            <a:endParaRPr lang="en-US" sz="1600">
              <a:latin typeface="Calibri" charset="0"/>
            </a:endParaRPr>
          </a:p>
        </p:txBody>
      </p:sp>
      <p:sp>
        <p:nvSpPr>
          <p:cNvPr id="22589" name="Rectangle 73"/>
          <p:cNvSpPr>
            <a:spLocks noChangeArrowheads="1"/>
          </p:cNvSpPr>
          <p:nvPr/>
        </p:nvSpPr>
        <p:spPr bwMode="auto">
          <a:xfrm>
            <a:off x="3206750" y="5457825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2010</a:t>
            </a:r>
            <a:endParaRPr lang="en-US" sz="1600">
              <a:latin typeface="Calibri" charset="0"/>
            </a:endParaRPr>
          </a:p>
        </p:txBody>
      </p:sp>
      <p:sp>
        <p:nvSpPr>
          <p:cNvPr id="22590" name="Rectangle 74"/>
          <p:cNvSpPr>
            <a:spLocks noChangeArrowheads="1"/>
          </p:cNvSpPr>
          <p:nvPr/>
        </p:nvSpPr>
        <p:spPr bwMode="auto">
          <a:xfrm>
            <a:off x="4105275" y="5457825"/>
            <a:ext cx="430213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2020</a:t>
            </a:r>
            <a:endParaRPr lang="en-US" sz="1600">
              <a:latin typeface="Calibri" charset="0"/>
            </a:endParaRPr>
          </a:p>
        </p:txBody>
      </p:sp>
      <p:sp>
        <p:nvSpPr>
          <p:cNvPr id="22591" name="Rectangle 75"/>
          <p:cNvSpPr>
            <a:spLocks noChangeArrowheads="1"/>
          </p:cNvSpPr>
          <p:nvPr/>
        </p:nvSpPr>
        <p:spPr bwMode="auto">
          <a:xfrm>
            <a:off x="4973638" y="5457825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2030</a:t>
            </a:r>
            <a:endParaRPr lang="en-US" sz="1600">
              <a:latin typeface="Calibri" charset="0"/>
            </a:endParaRPr>
          </a:p>
        </p:txBody>
      </p:sp>
      <p:sp>
        <p:nvSpPr>
          <p:cNvPr id="22592" name="Rectangle 76"/>
          <p:cNvSpPr>
            <a:spLocks noChangeArrowheads="1"/>
          </p:cNvSpPr>
          <p:nvPr/>
        </p:nvSpPr>
        <p:spPr bwMode="auto">
          <a:xfrm>
            <a:off x="5526088" y="5457825"/>
            <a:ext cx="428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2035</a:t>
            </a:r>
            <a:endParaRPr lang="en-US" sz="1600">
              <a:latin typeface="Calibri" charset="0"/>
            </a:endParaRPr>
          </a:p>
        </p:txBody>
      </p:sp>
      <p:sp>
        <p:nvSpPr>
          <p:cNvPr id="22593" name="Rectangle 77"/>
          <p:cNvSpPr>
            <a:spLocks noChangeArrowheads="1"/>
          </p:cNvSpPr>
          <p:nvPr/>
        </p:nvSpPr>
        <p:spPr bwMode="auto">
          <a:xfrm rot="-5400000">
            <a:off x="756444" y="2677319"/>
            <a:ext cx="4572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Calibri" charset="0"/>
              </a:rPr>
              <a:t>mb</a:t>
            </a:r>
            <a:r>
              <a:rPr lang="en-US" sz="1600" dirty="0">
                <a:solidFill>
                  <a:srgbClr val="000000"/>
                </a:solidFill>
                <a:latin typeface="Calibri" charset="0"/>
              </a:rPr>
              <a:t>/d</a:t>
            </a:r>
            <a:endParaRPr lang="en-US" sz="1600" dirty="0">
              <a:latin typeface="Calibri" charset="0"/>
            </a:endParaRPr>
          </a:p>
        </p:txBody>
      </p:sp>
      <p:grpSp>
        <p:nvGrpSpPr>
          <p:cNvPr id="3" name="Group 103"/>
          <p:cNvGrpSpPr>
            <a:grpSpLocks/>
          </p:cNvGrpSpPr>
          <p:nvPr/>
        </p:nvGrpSpPr>
        <p:grpSpPr bwMode="auto">
          <a:xfrm>
            <a:off x="1589088" y="2622550"/>
            <a:ext cx="5656262" cy="1036638"/>
            <a:chOff x="1589179" y="2622550"/>
            <a:chExt cx="5655660" cy="1036039"/>
          </a:xfrm>
        </p:grpSpPr>
        <p:sp>
          <p:nvSpPr>
            <p:cNvPr id="22624" name="Freeform 33"/>
            <p:cNvSpPr>
              <a:spLocks/>
            </p:cNvSpPr>
            <p:nvPr/>
          </p:nvSpPr>
          <p:spPr bwMode="auto">
            <a:xfrm>
              <a:off x="1589179" y="2743920"/>
              <a:ext cx="4100071" cy="914669"/>
            </a:xfrm>
            <a:custGeom>
              <a:avLst/>
              <a:gdLst>
                <a:gd name="T0" fmla="*/ 0 w 1614"/>
                <a:gd name="T1" fmla="*/ 2147483647 h 360"/>
                <a:gd name="T2" fmla="*/ 2147483647 w 1614"/>
                <a:gd name="T3" fmla="*/ 2147483647 h 360"/>
                <a:gd name="T4" fmla="*/ 2147483647 w 1614"/>
                <a:gd name="T5" fmla="*/ 2147483647 h 360"/>
                <a:gd name="T6" fmla="*/ 2147483647 w 1614"/>
                <a:gd name="T7" fmla="*/ 2147483647 h 360"/>
                <a:gd name="T8" fmla="*/ 2147483647 w 1614"/>
                <a:gd name="T9" fmla="*/ 2147483647 h 360"/>
                <a:gd name="T10" fmla="*/ 2147483647 w 1614"/>
                <a:gd name="T11" fmla="*/ 2147483647 h 360"/>
                <a:gd name="T12" fmla="*/ 2147483647 w 1614"/>
                <a:gd name="T13" fmla="*/ 2147483647 h 360"/>
                <a:gd name="T14" fmla="*/ 2147483647 w 1614"/>
                <a:gd name="T15" fmla="*/ 2147483647 h 360"/>
                <a:gd name="T16" fmla="*/ 2147483647 w 1614"/>
                <a:gd name="T17" fmla="*/ 2147483647 h 360"/>
                <a:gd name="T18" fmla="*/ 2147483647 w 1614"/>
                <a:gd name="T19" fmla="*/ 2147483647 h 360"/>
                <a:gd name="T20" fmla="*/ 2147483647 w 1614"/>
                <a:gd name="T21" fmla="*/ 2147483647 h 360"/>
                <a:gd name="T22" fmla="*/ 2147483647 w 1614"/>
                <a:gd name="T23" fmla="*/ 2147483647 h 360"/>
                <a:gd name="T24" fmla="*/ 2147483647 w 1614"/>
                <a:gd name="T25" fmla="*/ 2147483647 h 360"/>
                <a:gd name="T26" fmla="*/ 2147483647 w 1614"/>
                <a:gd name="T27" fmla="*/ 2147483647 h 360"/>
                <a:gd name="T28" fmla="*/ 2147483647 w 1614"/>
                <a:gd name="T29" fmla="*/ 2147483647 h 360"/>
                <a:gd name="T30" fmla="*/ 2147483647 w 1614"/>
                <a:gd name="T31" fmla="*/ 2147483647 h 360"/>
                <a:gd name="T32" fmla="*/ 2147483647 w 1614"/>
                <a:gd name="T33" fmla="*/ 2147483647 h 360"/>
                <a:gd name="T34" fmla="*/ 2147483647 w 1614"/>
                <a:gd name="T35" fmla="*/ 2147483647 h 360"/>
                <a:gd name="T36" fmla="*/ 2147483647 w 1614"/>
                <a:gd name="T37" fmla="*/ 2147483647 h 360"/>
                <a:gd name="T38" fmla="*/ 2147483647 w 1614"/>
                <a:gd name="T39" fmla="*/ 2147483647 h 360"/>
                <a:gd name="T40" fmla="*/ 2147483647 w 1614"/>
                <a:gd name="T41" fmla="*/ 2147483647 h 360"/>
                <a:gd name="T42" fmla="*/ 2147483647 w 1614"/>
                <a:gd name="T43" fmla="*/ 2147483647 h 360"/>
                <a:gd name="T44" fmla="*/ 2147483647 w 1614"/>
                <a:gd name="T45" fmla="*/ 2147483647 h 360"/>
                <a:gd name="T46" fmla="*/ 2147483647 w 1614"/>
                <a:gd name="T47" fmla="*/ 2147483647 h 360"/>
                <a:gd name="T48" fmla="*/ 2147483647 w 1614"/>
                <a:gd name="T49" fmla="*/ 2147483647 h 360"/>
                <a:gd name="T50" fmla="*/ 2147483647 w 1614"/>
                <a:gd name="T51" fmla="*/ 2147483647 h 360"/>
                <a:gd name="T52" fmla="*/ 2147483647 w 1614"/>
                <a:gd name="T53" fmla="*/ 2147483647 h 360"/>
                <a:gd name="T54" fmla="*/ 2147483647 w 1614"/>
                <a:gd name="T55" fmla="*/ 2147483647 h 360"/>
                <a:gd name="T56" fmla="*/ 2147483647 w 1614"/>
                <a:gd name="T57" fmla="*/ 2147483647 h 360"/>
                <a:gd name="T58" fmla="*/ 2147483647 w 1614"/>
                <a:gd name="T59" fmla="*/ 2147483647 h 360"/>
                <a:gd name="T60" fmla="*/ 2147483647 w 1614"/>
                <a:gd name="T61" fmla="*/ 2147483647 h 360"/>
                <a:gd name="T62" fmla="*/ 2147483647 w 1614"/>
                <a:gd name="T63" fmla="*/ 2147483647 h 360"/>
                <a:gd name="T64" fmla="*/ 2147483647 w 1614"/>
                <a:gd name="T65" fmla="*/ 2147483647 h 360"/>
                <a:gd name="T66" fmla="*/ 2147483647 w 1614"/>
                <a:gd name="T67" fmla="*/ 2147483647 h 360"/>
                <a:gd name="T68" fmla="*/ 2147483647 w 1614"/>
                <a:gd name="T69" fmla="*/ 2147483647 h 360"/>
                <a:gd name="T70" fmla="*/ 2147483647 w 1614"/>
                <a:gd name="T71" fmla="*/ 2147483647 h 360"/>
                <a:gd name="T72" fmla="*/ 2147483647 w 1614"/>
                <a:gd name="T73" fmla="*/ 2147483647 h 360"/>
                <a:gd name="T74" fmla="*/ 2147483647 w 1614"/>
                <a:gd name="T75" fmla="*/ 2147483647 h 360"/>
                <a:gd name="T76" fmla="*/ 2147483647 w 1614"/>
                <a:gd name="T77" fmla="*/ 2147483647 h 360"/>
                <a:gd name="T78" fmla="*/ 2147483647 w 1614"/>
                <a:gd name="T79" fmla="*/ 2147483647 h 360"/>
                <a:gd name="T80" fmla="*/ 2147483647 w 1614"/>
                <a:gd name="T81" fmla="*/ 2147483647 h 360"/>
                <a:gd name="T82" fmla="*/ 2147483647 w 1614"/>
                <a:gd name="T83" fmla="*/ 2147483647 h 360"/>
                <a:gd name="T84" fmla="*/ 2147483647 w 1614"/>
                <a:gd name="T85" fmla="*/ 2147483647 h 360"/>
                <a:gd name="T86" fmla="*/ 2147483647 w 1614"/>
                <a:gd name="T87" fmla="*/ 2147483647 h 360"/>
                <a:gd name="T88" fmla="*/ 2147483647 w 1614"/>
                <a:gd name="T89" fmla="*/ 2147483647 h 360"/>
                <a:gd name="T90" fmla="*/ 2147483647 w 1614"/>
                <a:gd name="T91" fmla="*/ 2147483647 h 36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4"/>
                <a:gd name="T139" fmla="*/ 0 h 360"/>
                <a:gd name="T140" fmla="*/ 1614 w 1614"/>
                <a:gd name="T141" fmla="*/ 360 h 36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4" h="360">
                  <a:moveTo>
                    <a:pt x="0" y="360"/>
                  </a:moveTo>
                  <a:lnTo>
                    <a:pt x="0" y="360"/>
                  </a:lnTo>
                  <a:lnTo>
                    <a:pt x="36" y="360"/>
                  </a:lnTo>
                  <a:lnTo>
                    <a:pt x="72" y="360"/>
                  </a:lnTo>
                  <a:lnTo>
                    <a:pt x="108" y="354"/>
                  </a:lnTo>
                  <a:lnTo>
                    <a:pt x="144" y="342"/>
                  </a:lnTo>
                  <a:lnTo>
                    <a:pt x="180" y="324"/>
                  </a:lnTo>
                  <a:lnTo>
                    <a:pt x="216" y="306"/>
                  </a:lnTo>
                  <a:lnTo>
                    <a:pt x="252" y="282"/>
                  </a:lnTo>
                  <a:lnTo>
                    <a:pt x="288" y="276"/>
                  </a:lnTo>
                  <a:lnTo>
                    <a:pt x="324" y="288"/>
                  </a:lnTo>
                  <a:lnTo>
                    <a:pt x="360" y="258"/>
                  </a:lnTo>
                  <a:lnTo>
                    <a:pt x="396" y="258"/>
                  </a:lnTo>
                  <a:lnTo>
                    <a:pt x="432" y="258"/>
                  </a:lnTo>
                  <a:lnTo>
                    <a:pt x="468" y="234"/>
                  </a:lnTo>
                  <a:lnTo>
                    <a:pt x="504" y="198"/>
                  </a:lnTo>
                  <a:lnTo>
                    <a:pt x="540" y="186"/>
                  </a:lnTo>
                  <a:lnTo>
                    <a:pt x="576" y="180"/>
                  </a:lnTo>
                  <a:lnTo>
                    <a:pt x="612" y="180"/>
                  </a:lnTo>
                  <a:lnTo>
                    <a:pt x="648" y="168"/>
                  </a:lnTo>
                  <a:lnTo>
                    <a:pt x="684" y="180"/>
                  </a:lnTo>
                  <a:lnTo>
                    <a:pt x="720" y="162"/>
                  </a:lnTo>
                  <a:lnTo>
                    <a:pt x="756" y="150"/>
                  </a:lnTo>
                  <a:lnTo>
                    <a:pt x="792" y="138"/>
                  </a:lnTo>
                  <a:lnTo>
                    <a:pt x="822" y="126"/>
                  </a:lnTo>
                  <a:lnTo>
                    <a:pt x="858" y="120"/>
                  </a:lnTo>
                  <a:lnTo>
                    <a:pt x="894" y="108"/>
                  </a:lnTo>
                  <a:lnTo>
                    <a:pt x="930" y="102"/>
                  </a:lnTo>
                  <a:lnTo>
                    <a:pt x="966" y="96"/>
                  </a:lnTo>
                  <a:lnTo>
                    <a:pt x="1002" y="96"/>
                  </a:lnTo>
                  <a:lnTo>
                    <a:pt x="1038" y="90"/>
                  </a:lnTo>
                  <a:lnTo>
                    <a:pt x="1074" y="90"/>
                  </a:lnTo>
                  <a:lnTo>
                    <a:pt x="1110" y="84"/>
                  </a:lnTo>
                  <a:lnTo>
                    <a:pt x="1146" y="84"/>
                  </a:lnTo>
                  <a:lnTo>
                    <a:pt x="1182" y="78"/>
                  </a:lnTo>
                  <a:lnTo>
                    <a:pt x="1218" y="72"/>
                  </a:lnTo>
                  <a:lnTo>
                    <a:pt x="1254" y="66"/>
                  </a:lnTo>
                  <a:lnTo>
                    <a:pt x="1290" y="60"/>
                  </a:lnTo>
                  <a:lnTo>
                    <a:pt x="1326" y="54"/>
                  </a:lnTo>
                  <a:lnTo>
                    <a:pt x="1362" y="48"/>
                  </a:lnTo>
                  <a:lnTo>
                    <a:pt x="1398" y="42"/>
                  </a:lnTo>
                  <a:lnTo>
                    <a:pt x="1434" y="30"/>
                  </a:lnTo>
                  <a:lnTo>
                    <a:pt x="1470" y="24"/>
                  </a:lnTo>
                  <a:lnTo>
                    <a:pt x="1506" y="18"/>
                  </a:lnTo>
                  <a:lnTo>
                    <a:pt x="1542" y="12"/>
                  </a:lnTo>
                  <a:lnTo>
                    <a:pt x="1578" y="6"/>
                  </a:lnTo>
                  <a:lnTo>
                    <a:pt x="1614" y="0"/>
                  </a:lnTo>
                  <a:lnTo>
                    <a:pt x="1614" y="42"/>
                  </a:lnTo>
                  <a:lnTo>
                    <a:pt x="1578" y="48"/>
                  </a:lnTo>
                  <a:lnTo>
                    <a:pt x="1542" y="54"/>
                  </a:lnTo>
                  <a:lnTo>
                    <a:pt x="1506" y="60"/>
                  </a:lnTo>
                  <a:lnTo>
                    <a:pt x="1470" y="66"/>
                  </a:lnTo>
                  <a:lnTo>
                    <a:pt x="1434" y="66"/>
                  </a:lnTo>
                  <a:lnTo>
                    <a:pt x="1398" y="72"/>
                  </a:lnTo>
                  <a:lnTo>
                    <a:pt x="1362" y="78"/>
                  </a:lnTo>
                  <a:lnTo>
                    <a:pt x="1326" y="84"/>
                  </a:lnTo>
                  <a:lnTo>
                    <a:pt x="1290" y="90"/>
                  </a:lnTo>
                  <a:lnTo>
                    <a:pt x="1254" y="90"/>
                  </a:lnTo>
                  <a:lnTo>
                    <a:pt x="1218" y="96"/>
                  </a:lnTo>
                  <a:lnTo>
                    <a:pt x="1182" y="102"/>
                  </a:lnTo>
                  <a:lnTo>
                    <a:pt x="1146" y="108"/>
                  </a:lnTo>
                  <a:lnTo>
                    <a:pt x="1110" y="108"/>
                  </a:lnTo>
                  <a:lnTo>
                    <a:pt x="1074" y="114"/>
                  </a:lnTo>
                  <a:lnTo>
                    <a:pt x="1038" y="114"/>
                  </a:lnTo>
                  <a:lnTo>
                    <a:pt x="1002" y="114"/>
                  </a:lnTo>
                  <a:lnTo>
                    <a:pt x="966" y="120"/>
                  </a:lnTo>
                  <a:lnTo>
                    <a:pt x="930" y="120"/>
                  </a:lnTo>
                  <a:lnTo>
                    <a:pt x="894" y="126"/>
                  </a:lnTo>
                  <a:lnTo>
                    <a:pt x="858" y="132"/>
                  </a:lnTo>
                  <a:lnTo>
                    <a:pt x="822" y="144"/>
                  </a:lnTo>
                  <a:lnTo>
                    <a:pt x="792" y="150"/>
                  </a:lnTo>
                  <a:lnTo>
                    <a:pt x="756" y="162"/>
                  </a:lnTo>
                  <a:lnTo>
                    <a:pt x="720" y="180"/>
                  </a:lnTo>
                  <a:lnTo>
                    <a:pt x="684" y="192"/>
                  </a:lnTo>
                  <a:lnTo>
                    <a:pt x="648" y="180"/>
                  </a:lnTo>
                  <a:lnTo>
                    <a:pt x="612" y="186"/>
                  </a:lnTo>
                  <a:lnTo>
                    <a:pt x="576" y="186"/>
                  </a:lnTo>
                  <a:lnTo>
                    <a:pt x="540" y="192"/>
                  </a:lnTo>
                  <a:lnTo>
                    <a:pt x="504" y="204"/>
                  </a:lnTo>
                  <a:lnTo>
                    <a:pt x="468" y="234"/>
                  </a:lnTo>
                  <a:lnTo>
                    <a:pt x="432" y="264"/>
                  </a:lnTo>
                  <a:lnTo>
                    <a:pt x="396" y="258"/>
                  </a:lnTo>
                  <a:lnTo>
                    <a:pt x="360" y="264"/>
                  </a:lnTo>
                  <a:lnTo>
                    <a:pt x="324" y="288"/>
                  </a:lnTo>
                  <a:lnTo>
                    <a:pt x="288" y="276"/>
                  </a:lnTo>
                  <a:lnTo>
                    <a:pt x="252" y="288"/>
                  </a:lnTo>
                  <a:lnTo>
                    <a:pt x="216" y="306"/>
                  </a:lnTo>
                  <a:lnTo>
                    <a:pt x="180" y="330"/>
                  </a:lnTo>
                  <a:lnTo>
                    <a:pt x="144" y="342"/>
                  </a:lnTo>
                  <a:lnTo>
                    <a:pt x="108" y="354"/>
                  </a:lnTo>
                  <a:lnTo>
                    <a:pt x="72" y="360"/>
                  </a:lnTo>
                  <a:lnTo>
                    <a:pt x="36" y="360"/>
                  </a:lnTo>
                  <a:lnTo>
                    <a:pt x="0" y="360"/>
                  </a:lnTo>
                  <a:close/>
                </a:path>
              </a:pathLst>
            </a:custGeom>
            <a:solidFill>
              <a:srgbClr val="7030A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99"/>
            <p:cNvGrpSpPr>
              <a:grpSpLocks/>
            </p:cNvGrpSpPr>
            <p:nvPr/>
          </p:nvGrpSpPr>
          <p:grpSpPr bwMode="auto">
            <a:xfrm>
              <a:off x="6408748" y="2622550"/>
              <a:ext cx="836091" cy="246380"/>
              <a:chOff x="6666230" y="2622233"/>
              <a:chExt cx="835660" cy="246380"/>
            </a:xfrm>
          </p:grpSpPr>
          <p:sp>
            <p:nvSpPr>
              <p:cNvPr id="22626" name="Rectangle 78"/>
              <p:cNvSpPr>
                <a:spLocks noChangeArrowheads="1"/>
              </p:cNvSpPr>
              <p:nvPr/>
            </p:nvSpPr>
            <p:spPr bwMode="auto">
              <a:xfrm>
                <a:off x="6666230" y="2692718"/>
                <a:ext cx="106680" cy="106680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NZ" sz="1600">
                  <a:latin typeface="Calibri" charset="0"/>
                </a:endParaRPr>
              </a:p>
            </p:txBody>
          </p:sp>
          <p:sp>
            <p:nvSpPr>
              <p:cNvPr id="22627" name="Rectangle 80"/>
              <p:cNvSpPr>
                <a:spLocks noChangeArrowheads="1"/>
              </p:cNvSpPr>
              <p:nvPr/>
            </p:nvSpPr>
            <p:spPr bwMode="auto">
              <a:xfrm>
                <a:off x="6833870" y="2622233"/>
                <a:ext cx="66802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Biofuels</a:t>
                </a:r>
                <a:endParaRPr lang="en-US" sz="1600">
                  <a:latin typeface="Calibri" charset="0"/>
                </a:endParaRPr>
              </a:p>
            </p:txBody>
          </p:sp>
        </p:grpSp>
      </p:grpSp>
      <p:grpSp>
        <p:nvGrpSpPr>
          <p:cNvPr id="5" name="Group 101"/>
          <p:cNvGrpSpPr>
            <a:grpSpLocks/>
          </p:cNvGrpSpPr>
          <p:nvPr/>
        </p:nvGrpSpPr>
        <p:grpSpPr bwMode="auto">
          <a:xfrm>
            <a:off x="1589088" y="2851150"/>
            <a:ext cx="6342062" cy="838200"/>
            <a:chOff x="1589179" y="2850631"/>
            <a:chExt cx="6341814" cy="838446"/>
          </a:xfrm>
        </p:grpSpPr>
        <p:sp>
          <p:nvSpPr>
            <p:cNvPr id="22620" name="Freeform 31"/>
            <p:cNvSpPr>
              <a:spLocks/>
            </p:cNvSpPr>
            <p:nvPr/>
          </p:nvSpPr>
          <p:spPr bwMode="auto">
            <a:xfrm>
              <a:off x="1589179" y="2850631"/>
              <a:ext cx="4100071" cy="838446"/>
            </a:xfrm>
            <a:custGeom>
              <a:avLst/>
              <a:gdLst>
                <a:gd name="T0" fmla="*/ 0 w 1614"/>
                <a:gd name="T1" fmla="*/ 2147483647 h 330"/>
                <a:gd name="T2" fmla="*/ 2147483647 w 1614"/>
                <a:gd name="T3" fmla="*/ 2147483647 h 330"/>
                <a:gd name="T4" fmla="*/ 2147483647 w 1614"/>
                <a:gd name="T5" fmla="*/ 2147483647 h 330"/>
                <a:gd name="T6" fmla="*/ 2147483647 w 1614"/>
                <a:gd name="T7" fmla="*/ 2147483647 h 330"/>
                <a:gd name="T8" fmla="*/ 2147483647 w 1614"/>
                <a:gd name="T9" fmla="*/ 2147483647 h 330"/>
                <a:gd name="T10" fmla="*/ 2147483647 w 1614"/>
                <a:gd name="T11" fmla="*/ 2147483647 h 330"/>
                <a:gd name="T12" fmla="*/ 2147483647 w 1614"/>
                <a:gd name="T13" fmla="*/ 2147483647 h 330"/>
                <a:gd name="T14" fmla="*/ 2147483647 w 1614"/>
                <a:gd name="T15" fmla="*/ 2147483647 h 330"/>
                <a:gd name="T16" fmla="*/ 2147483647 w 1614"/>
                <a:gd name="T17" fmla="*/ 2147483647 h 330"/>
                <a:gd name="T18" fmla="*/ 2147483647 w 1614"/>
                <a:gd name="T19" fmla="*/ 2147483647 h 330"/>
                <a:gd name="T20" fmla="*/ 2147483647 w 1614"/>
                <a:gd name="T21" fmla="*/ 2147483647 h 330"/>
                <a:gd name="T22" fmla="*/ 2147483647 w 1614"/>
                <a:gd name="T23" fmla="*/ 2147483647 h 330"/>
                <a:gd name="T24" fmla="*/ 2147483647 w 1614"/>
                <a:gd name="T25" fmla="*/ 2147483647 h 330"/>
                <a:gd name="T26" fmla="*/ 2147483647 w 1614"/>
                <a:gd name="T27" fmla="*/ 2147483647 h 330"/>
                <a:gd name="T28" fmla="*/ 2147483647 w 1614"/>
                <a:gd name="T29" fmla="*/ 2147483647 h 330"/>
                <a:gd name="T30" fmla="*/ 2147483647 w 1614"/>
                <a:gd name="T31" fmla="*/ 2147483647 h 330"/>
                <a:gd name="T32" fmla="*/ 2147483647 w 1614"/>
                <a:gd name="T33" fmla="*/ 2147483647 h 330"/>
                <a:gd name="T34" fmla="*/ 2147483647 w 1614"/>
                <a:gd name="T35" fmla="*/ 2147483647 h 330"/>
                <a:gd name="T36" fmla="*/ 2147483647 w 1614"/>
                <a:gd name="T37" fmla="*/ 2147483647 h 330"/>
                <a:gd name="T38" fmla="*/ 2147483647 w 1614"/>
                <a:gd name="T39" fmla="*/ 2147483647 h 330"/>
                <a:gd name="T40" fmla="*/ 2147483647 w 1614"/>
                <a:gd name="T41" fmla="*/ 2147483647 h 330"/>
                <a:gd name="T42" fmla="*/ 2147483647 w 1614"/>
                <a:gd name="T43" fmla="*/ 2147483647 h 330"/>
                <a:gd name="T44" fmla="*/ 2147483647 w 1614"/>
                <a:gd name="T45" fmla="*/ 2147483647 h 330"/>
                <a:gd name="T46" fmla="*/ 2147483647 w 1614"/>
                <a:gd name="T47" fmla="*/ 2147483647 h 330"/>
                <a:gd name="T48" fmla="*/ 2147483647 w 1614"/>
                <a:gd name="T49" fmla="*/ 2147483647 h 330"/>
                <a:gd name="T50" fmla="*/ 2147483647 w 1614"/>
                <a:gd name="T51" fmla="*/ 2147483647 h 330"/>
                <a:gd name="T52" fmla="*/ 2147483647 w 1614"/>
                <a:gd name="T53" fmla="*/ 2147483647 h 330"/>
                <a:gd name="T54" fmla="*/ 2147483647 w 1614"/>
                <a:gd name="T55" fmla="*/ 2147483647 h 330"/>
                <a:gd name="T56" fmla="*/ 2147483647 w 1614"/>
                <a:gd name="T57" fmla="*/ 2147483647 h 330"/>
                <a:gd name="T58" fmla="*/ 2147483647 w 1614"/>
                <a:gd name="T59" fmla="*/ 2147483647 h 330"/>
                <a:gd name="T60" fmla="*/ 2147483647 w 1614"/>
                <a:gd name="T61" fmla="*/ 2147483647 h 330"/>
                <a:gd name="T62" fmla="*/ 2147483647 w 1614"/>
                <a:gd name="T63" fmla="*/ 2147483647 h 330"/>
                <a:gd name="T64" fmla="*/ 2147483647 w 1614"/>
                <a:gd name="T65" fmla="*/ 2147483647 h 330"/>
                <a:gd name="T66" fmla="*/ 2147483647 w 1614"/>
                <a:gd name="T67" fmla="*/ 2147483647 h 330"/>
                <a:gd name="T68" fmla="*/ 2147483647 w 1614"/>
                <a:gd name="T69" fmla="*/ 2147483647 h 330"/>
                <a:gd name="T70" fmla="*/ 2147483647 w 1614"/>
                <a:gd name="T71" fmla="*/ 2147483647 h 330"/>
                <a:gd name="T72" fmla="*/ 2147483647 w 1614"/>
                <a:gd name="T73" fmla="*/ 2147483647 h 330"/>
                <a:gd name="T74" fmla="*/ 2147483647 w 1614"/>
                <a:gd name="T75" fmla="*/ 2147483647 h 330"/>
                <a:gd name="T76" fmla="*/ 2147483647 w 1614"/>
                <a:gd name="T77" fmla="*/ 2147483647 h 330"/>
                <a:gd name="T78" fmla="*/ 2147483647 w 1614"/>
                <a:gd name="T79" fmla="*/ 2147483647 h 330"/>
                <a:gd name="T80" fmla="*/ 2147483647 w 1614"/>
                <a:gd name="T81" fmla="*/ 2147483647 h 330"/>
                <a:gd name="T82" fmla="*/ 2147483647 w 1614"/>
                <a:gd name="T83" fmla="*/ 2147483647 h 330"/>
                <a:gd name="T84" fmla="*/ 2147483647 w 1614"/>
                <a:gd name="T85" fmla="*/ 2147483647 h 330"/>
                <a:gd name="T86" fmla="*/ 2147483647 w 1614"/>
                <a:gd name="T87" fmla="*/ 2147483647 h 330"/>
                <a:gd name="T88" fmla="*/ 2147483647 w 1614"/>
                <a:gd name="T89" fmla="*/ 2147483647 h 330"/>
                <a:gd name="T90" fmla="*/ 2147483647 w 1614"/>
                <a:gd name="T91" fmla="*/ 2147483647 h 33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4"/>
                <a:gd name="T139" fmla="*/ 0 h 330"/>
                <a:gd name="T140" fmla="*/ 1614 w 1614"/>
                <a:gd name="T141" fmla="*/ 330 h 33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4" h="330">
                  <a:moveTo>
                    <a:pt x="0" y="330"/>
                  </a:moveTo>
                  <a:lnTo>
                    <a:pt x="0" y="318"/>
                  </a:lnTo>
                  <a:lnTo>
                    <a:pt x="36" y="318"/>
                  </a:lnTo>
                  <a:lnTo>
                    <a:pt x="72" y="318"/>
                  </a:lnTo>
                  <a:lnTo>
                    <a:pt x="108" y="312"/>
                  </a:lnTo>
                  <a:lnTo>
                    <a:pt x="144" y="300"/>
                  </a:lnTo>
                  <a:lnTo>
                    <a:pt x="180" y="288"/>
                  </a:lnTo>
                  <a:lnTo>
                    <a:pt x="216" y="264"/>
                  </a:lnTo>
                  <a:lnTo>
                    <a:pt x="252" y="246"/>
                  </a:lnTo>
                  <a:lnTo>
                    <a:pt x="288" y="234"/>
                  </a:lnTo>
                  <a:lnTo>
                    <a:pt x="324" y="246"/>
                  </a:lnTo>
                  <a:lnTo>
                    <a:pt x="360" y="222"/>
                  </a:lnTo>
                  <a:lnTo>
                    <a:pt x="396" y="216"/>
                  </a:lnTo>
                  <a:lnTo>
                    <a:pt x="432" y="222"/>
                  </a:lnTo>
                  <a:lnTo>
                    <a:pt x="468" y="192"/>
                  </a:lnTo>
                  <a:lnTo>
                    <a:pt x="504" y="162"/>
                  </a:lnTo>
                  <a:lnTo>
                    <a:pt x="540" y="150"/>
                  </a:lnTo>
                  <a:lnTo>
                    <a:pt x="576" y="144"/>
                  </a:lnTo>
                  <a:lnTo>
                    <a:pt x="612" y="144"/>
                  </a:lnTo>
                  <a:lnTo>
                    <a:pt x="648" y="138"/>
                  </a:lnTo>
                  <a:lnTo>
                    <a:pt x="684" y="150"/>
                  </a:lnTo>
                  <a:lnTo>
                    <a:pt x="720" y="138"/>
                  </a:lnTo>
                  <a:lnTo>
                    <a:pt x="756" y="120"/>
                  </a:lnTo>
                  <a:lnTo>
                    <a:pt x="792" y="108"/>
                  </a:lnTo>
                  <a:lnTo>
                    <a:pt x="822" y="102"/>
                  </a:lnTo>
                  <a:lnTo>
                    <a:pt x="858" y="90"/>
                  </a:lnTo>
                  <a:lnTo>
                    <a:pt x="894" y="84"/>
                  </a:lnTo>
                  <a:lnTo>
                    <a:pt x="930" y="78"/>
                  </a:lnTo>
                  <a:lnTo>
                    <a:pt x="966" y="78"/>
                  </a:lnTo>
                  <a:lnTo>
                    <a:pt x="1002" y="72"/>
                  </a:lnTo>
                  <a:lnTo>
                    <a:pt x="1038" y="72"/>
                  </a:lnTo>
                  <a:lnTo>
                    <a:pt x="1074" y="72"/>
                  </a:lnTo>
                  <a:lnTo>
                    <a:pt x="1110" y="66"/>
                  </a:lnTo>
                  <a:lnTo>
                    <a:pt x="1146" y="66"/>
                  </a:lnTo>
                  <a:lnTo>
                    <a:pt x="1182" y="60"/>
                  </a:lnTo>
                  <a:lnTo>
                    <a:pt x="1218" y="54"/>
                  </a:lnTo>
                  <a:lnTo>
                    <a:pt x="1254" y="48"/>
                  </a:lnTo>
                  <a:lnTo>
                    <a:pt x="1290" y="48"/>
                  </a:lnTo>
                  <a:lnTo>
                    <a:pt x="1326" y="42"/>
                  </a:lnTo>
                  <a:lnTo>
                    <a:pt x="1362" y="36"/>
                  </a:lnTo>
                  <a:lnTo>
                    <a:pt x="1398" y="30"/>
                  </a:lnTo>
                  <a:lnTo>
                    <a:pt x="1434" y="24"/>
                  </a:lnTo>
                  <a:lnTo>
                    <a:pt x="1470" y="24"/>
                  </a:lnTo>
                  <a:lnTo>
                    <a:pt x="1506" y="18"/>
                  </a:lnTo>
                  <a:lnTo>
                    <a:pt x="1542" y="12"/>
                  </a:lnTo>
                  <a:lnTo>
                    <a:pt x="1578" y="6"/>
                  </a:lnTo>
                  <a:lnTo>
                    <a:pt x="1614" y="0"/>
                  </a:lnTo>
                  <a:lnTo>
                    <a:pt x="1614" y="30"/>
                  </a:lnTo>
                  <a:lnTo>
                    <a:pt x="1578" y="36"/>
                  </a:lnTo>
                  <a:lnTo>
                    <a:pt x="1542" y="42"/>
                  </a:lnTo>
                  <a:lnTo>
                    <a:pt x="1506" y="42"/>
                  </a:lnTo>
                  <a:lnTo>
                    <a:pt x="1470" y="48"/>
                  </a:lnTo>
                  <a:lnTo>
                    <a:pt x="1434" y="54"/>
                  </a:lnTo>
                  <a:lnTo>
                    <a:pt x="1398" y="60"/>
                  </a:lnTo>
                  <a:lnTo>
                    <a:pt x="1362" y="66"/>
                  </a:lnTo>
                  <a:lnTo>
                    <a:pt x="1326" y="66"/>
                  </a:lnTo>
                  <a:lnTo>
                    <a:pt x="1290" y="72"/>
                  </a:lnTo>
                  <a:lnTo>
                    <a:pt x="1254" y="78"/>
                  </a:lnTo>
                  <a:lnTo>
                    <a:pt x="1218" y="78"/>
                  </a:lnTo>
                  <a:lnTo>
                    <a:pt x="1182" y="84"/>
                  </a:lnTo>
                  <a:lnTo>
                    <a:pt x="1146" y="90"/>
                  </a:lnTo>
                  <a:lnTo>
                    <a:pt x="1110" y="90"/>
                  </a:lnTo>
                  <a:lnTo>
                    <a:pt x="1074" y="96"/>
                  </a:lnTo>
                  <a:lnTo>
                    <a:pt x="1038" y="96"/>
                  </a:lnTo>
                  <a:lnTo>
                    <a:pt x="1002" y="96"/>
                  </a:lnTo>
                  <a:lnTo>
                    <a:pt x="966" y="102"/>
                  </a:lnTo>
                  <a:lnTo>
                    <a:pt x="930" y="102"/>
                  </a:lnTo>
                  <a:lnTo>
                    <a:pt x="894" y="108"/>
                  </a:lnTo>
                  <a:lnTo>
                    <a:pt x="858" y="114"/>
                  </a:lnTo>
                  <a:lnTo>
                    <a:pt x="822" y="120"/>
                  </a:lnTo>
                  <a:lnTo>
                    <a:pt x="792" y="132"/>
                  </a:lnTo>
                  <a:lnTo>
                    <a:pt x="756" y="144"/>
                  </a:lnTo>
                  <a:lnTo>
                    <a:pt x="720" y="156"/>
                  </a:lnTo>
                  <a:lnTo>
                    <a:pt x="684" y="168"/>
                  </a:lnTo>
                  <a:lnTo>
                    <a:pt x="648" y="156"/>
                  </a:lnTo>
                  <a:lnTo>
                    <a:pt x="612" y="162"/>
                  </a:lnTo>
                  <a:lnTo>
                    <a:pt x="576" y="162"/>
                  </a:lnTo>
                  <a:lnTo>
                    <a:pt x="540" y="168"/>
                  </a:lnTo>
                  <a:lnTo>
                    <a:pt x="504" y="180"/>
                  </a:lnTo>
                  <a:lnTo>
                    <a:pt x="468" y="210"/>
                  </a:lnTo>
                  <a:lnTo>
                    <a:pt x="432" y="240"/>
                  </a:lnTo>
                  <a:lnTo>
                    <a:pt x="396" y="234"/>
                  </a:lnTo>
                  <a:lnTo>
                    <a:pt x="360" y="240"/>
                  </a:lnTo>
                  <a:lnTo>
                    <a:pt x="324" y="264"/>
                  </a:lnTo>
                  <a:lnTo>
                    <a:pt x="288" y="252"/>
                  </a:lnTo>
                  <a:lnTo>
                    <a:pt x="252" y="258"/>
                  </a:lnTo>
                  <a:lnTo>
                    <a:pt x="216" y="282"/>
                  </a:lnTo>
                  <a:lnTo>
                    <a:pt x="180" y="300"/>
                  </a:lnTo>
                  <a:lnTo>
                    <a:pt x="144" y="312"/>
                  </a:lnTo>
                  <a:lnTo>
                    <a:pt x="108" y="330"/>
                  </a:lnTo>
                  <a:lnTo>
                    <a:pt x="72" y="330"/>
                  </a:lnTo>
                  <a:lnTo>
                    <a:pt x="36" y="330"/>
                  </a:lnTo>
                  <a:lnTo>
                    <a:pt x="0" y="330"/>
                  </a:lnTo>
                  <a:close/>
                </a:path>
              </a:pathLst>
            </a:custGeom>
            <a:solidFill>
              <a:srgbClr val="C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100"/>
            <p:cNvGrpSpPr>
              <a:grpSpLocks/>
            </p:cNvGrpSpPr>
            <p:nvPr/>
          </p:nvGrpSpPr>
          <p:grpSpPr bwMode="auto">
            <a:xfrm>
              <a:off x="6408748" y="2928620"/>
              <a:ext cx="1522245" cy="246380"/>
              <a:chOff x="6666230" y="2972753"/>
              <a:chExt cx="1521460" cy="246380"/>
            </a:xfrm>
          </p:grpSpPr>
          <p:sp>
            <p:nvSpPr>
              <p:cNvPr id="22622" name="Rectangle 81"/>
              <p:cNvSpPr>
                <a:spLocks noChangeArrowheads="1"/>
              </p:cNvSpPr>
              <p:nvPr/>
            </p:nvSpPr>
            <p:spPr bwMode="auto">
              <a:xfrm>
                <a:off x="6666230" y="3043238"/>
                <a:ext cx="106680" cy="106680"/>
              </a:xfrm>
              <a:prstGeom prst="rect">
                <a:avLst/>
              </a:prstGeom>
              <a:solidFill>
                <a:srgbClr val="C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NZ" sz="1600">
                  <a:latin typeface="Calibri" charset="0"/>
                </a:endParaRPr>
              </a:p>
            </p:txBody>
          </p:sp>
          <p:sp>
            <p:nvSpPr>
              <p:cNvPr id="22623" name="Rectangle 83"/>
              <p:cNvSpPr>
                <a:spLocks noChangeArrowheads="1"/>
              </p:cNvSpPr>
              <p:nvPr/>
            </p:nvSpPr>
            <p:spPr bwMode="auto">
              <a:xfrm>
                <a:off x="6833870" y="2972753"/>
                <a:ext cx="135382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charset="0"/>
                  </a:rPr>
                  <a:t>Processing gains</a:t>
                </a:r>
                <a:endParaRPr lang="en-US" sz="1600" dirty="0">
                  <a:latin typeface="Calibri" charset="0"/>
                </a:endParaRPr>
              </a:p>
            </p:txBody>
          </p:sp>
        </p:grpSp>
      </p:grpSp>
      <p:grpSp>
        <p:nvGrpSpPr>
          <p:cNvPr id="7" name="Group 99"/>
          <p:cNvGrpSpPr>
            <a:grpSpLocks/>
          </p:cNvGrpSpPr>
          <p:nvPr/>
        </p:nvGrpSpPr>
        <p:grpSpPr bwMode="auto">
          <a:xfrm>
            <a:off x="1589088" y="2927350"/>
            <a:ext cx="6548437" cy="776288"/>
            <a:chOff x="1589179" y="2926854"/>
            <a:chExt cx="6547660" cy="777468"/>
          </a:xfrm>
        </p:grpSpPr>
        <p:sp>
          <p:nvSpPr>
            <p:cNvPr id="22616" name="Freeform 29"/>
            <p:cNvSpPr>
              <a:spLocks/>
            </p:cNvSpPr>
            <p:nvPr/>
          </p:nvSpPr>
          <p:spPr bwMode="auto">
            <a:xfrm>
              <a:off x="1589179" y="2926854"/>
              <a:ext cx="4100071" cy="777468"/>
            </a:xfrm>
            <a:custGeom>
              <a:avLst/>
              <a:gdLst>
                <a:gd name="T0" fmla="*/ 0 w 1614"/>
                <a:gd name="T1" fmla="*/ 2147483647 h 306"/>
                <a:gd name="T2" fmla="*/ 2147483647 w 1614"/>
                <a:gd name="T3" fmla="*/ 2147483647 h 306"/>
                <a:gd name="T4" fmla="*/ 2147483647 w 1614"/>
                <a:gd name="T5" fmla="*/ 2147483647 h 306"/>
                <a:gd name="T6" fmla="*/ 2147483647 w 1614"/>
                <a:gd name="T7" fmla="*/ 2147483647 h 306"/>
                <a:gd name="T8" fmla="*/ 2147483647 w 1614"/>
                <a:gd name="T9" fmla="*/ 2147483647 h 306"/>
                <a:gd name="T10" fmla="*/ 2147483647 w 1614"/>
                <a:gd name="T11" fmla="*/ 2147483647 h 306"/>
                <a:gd name="T12" fmla="*/ 2147483647 w 1614"/>
                <a:gd name="T13" fmla="*/ 2147483647 h 306"/>
                <a:gd name="T14" fmla="*/ 2147483647 w 1614"/>
                <a:gd name="T15" fmla="*/ 2147483647 h 306"/>
                <a:gd name="T16" fmla="*/ 2147483647 w 1614"/>
                <a:gd name="T17" fmla="*/ 2147483647 h 306"/>
                <a:gd name="T18" fmla="*/ 2147483647 w 1614"/>
                <a:gd name="T19" fmla="*/ 2147483647 h 306"/>
                <a:gd name="T20" fmla="*/ 2147483647 w 1614"/>
                <a:gd name="T21" fmla="*/ 2147483647 h 306"/>
                <a:gd name="T22" fmla="*/ 2147483647 w 1614"/>
                <a:gd name="T23" fmla="*/ 2147483647 h 306"/>
                <a:gd name="T24" fmla="*/ 2147483647 w 1614"/>
                <a:gd name="T25" fmla="*/ 2147483647 h 306"/>
                <a:gd name="T26" fmla="*/ 2147483647 w 1614"/>
                <a:gd name="T27" fmla="*/ 2147483647 h 306"/>
                <a:gd name="T28" fmla="*/ 2147483647 w 1614"/>
                <a:gd name="T29" fmla="*/ 2147483647 h 306"/>
                <a:gd name="T30" fmla="*/ 2147483647 w 1614"/>
                <a:gd name="T31" fmla="*/ 2147483647 h 306"/>
                <a:gd name="T32" fmla="*/ 2147483647 w 1614"/>
                <a:gd name="T33" fmla="*/ 2147483647 h 306"/>
                <a:gd name="T34" fmla="*/ 2147483647 w 1614"/>
                <a:gd name="T35" fmla="*/ 2147483647 h 306"/>
                <a:gd name="T36" fmla="*/ 2147483647 w 1614"/>
                <a:gd name="T37" fmla="*/ 2147483647 h 306"/>
                <a:gd name="T38" fmla="*/ 2147483647 w 1614"/>
                <a:gd name="T39" fmla="*/ 2147483647 h 306"/>
                <a:gd name="T40" fmla="*/ 2147483647 w 1614"/>
                <a:gd name="T41" fmla="*/ 2147483647 h 306"/>
                <a:gd name="T42" fmla="*/ 2147483647 w 1614"/>
                <a:gd name="T43" fmla="*/ 2147483647 h 306"/>
                <a:gd name="T44" fmla="*/ 2147483647 w 1614"/>
                <a:gd name="T45" fmla="*/ 2147483647 h 306"/>
                <a:gd name="T46" fmla="*/ 2147483647 w 1614"/>
                <a:gd name="T47" fmla="*/ 2147483647 h 306"/>
                <a:gd name="T48" fmla="*/ 2147483647 w 1614"/>
                <a:gd name="T49" fmla="*/ 2147483647 h 306"/>
                <a:gd name="T50" fmla="*/ 2147483647 w 1614"/>
                <a:gd name="T51" fmla="*/ 2147483647 h 306"/>
                <a:gd name="T52" fmla="*/ 2147483647 w 1614"/>
                <a:gd name="T53" fmla="*/ 2147483647 h 306"/>
                <a:gd name="T54" fmla="*/ 2147483647 w 1614"/>
                <a:gd name="T55" fmla="*/ 2147483647 h 306"/>
                <a:gd name="T56" fmla="*/ 2147483647 w 1614"/>
                <a:gd name="T57" fmla="*/ 2147483647 h 306"/>
                <a:gd name="T58" fmla="*/ 2147483647 w 1614"/>
                <a:gd name="T59" fmla="*/ 2147483647 h 306"/>
                <a:gd name="T60" fmla="*/ 2147483647 w 1614"/>
                <a:gd name="T61" fmla="*/ 2147483647 h 306"/>
                <a:gd name="T62" fmla="*/ 2147483647 w 1614"/>
                <a:gd name="T63" fmla="*/ 2147483647 h 306"/>
                <a:gd name="T64" fmla="*/ 2147483647 w 1614"/>
                <a:gd name="T65" fmla="*/ 2147483647 h 306"/>
                <a:gd name="T66" fmla="*/ 2147483647 w 1614"/>
                <a:gd name="T67" fmla="*/ 2147483647 h 306"/>
                <a:gd name="T68" fmla="*/ 2147483647 w 1614"/>
                <a:gd name="T69" fmla="*/ 2147483647 h 306"/>
                <a:gd name="T70" fmla="*/ 2147483647 w 1614"/>
                <a:gd name="T71" fmla="*/ 2147483647 h 306"/>
                <a:gd name="T72" fmla="*/ 2147483647 w 1614"/>
                <a:gd name="T73" fmla="*/ 2147483647 h 306"/>
                <a:gd name="T74" fmla="*/ 2147483647 w 1614"/>
                <a:gd name="T75" fmla="*/ 2147483647 h 306"/>
                <a:gd name="T76" fmla="*/ 2147483647 w 1614"/>
                <a:gd name="T77" fmla="*/ 2147483647 h 306"/>
                <a:gd name="T78" fmla="*/ 2147483647 w 1614"/>
                <a:gd name="T79" fmla="*/ 2147483647 h 306"/>
                <a:gd name="T80" fmla="*/ 2147483647 w 1614"/>
                <a:gd name="T81" fmla="*/ 2147483647 h 306"/>
                <a:gd name="T82" fmla="*/ 2147483647 w 1614"/>
                <a:gd name="T83" fmla="*/ 2147483647 h 306"/>
                <a:gd name="T84" fmla="*/ 2147483647 w 1614"/>
                <a:gd name="T85" fmla="*/ 2147483647 h 306"/>
                <a:gd name="T86" fmla="*/ 2147483647 w 1614"/>
                <a:gd name="T87" fmla="*/ 2147483647 h 306"/>
                <a:gd name="T88" fmla="*/ 2147483647 w 1614"/>
                <a:gd name="T89" fmla="*/ 2147483647 h 306"/>
                <a:gd name="T90" fmla="*/ 2147483647 w 1614"/>
                <a:gd name="T91" fmla="*/ 2147483647 h 30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4"/>
                <a:gd name="T139" fmla="*/ 0 h 306"/>
                <a:gd name="T140" fmla="*/ 1614 w 1614"/>
                <a:gd name="T141" fmla="*/ 306 h 30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4" h="306">
                  <a:moveTo>
                    <a:pt x="0" y="306"/>
                  </a:moveTo>
                  <a:lnTo>
                    <a:pt x="0" y="300"/>
                  </a:lnTo>
                  <a:lnTo>
                    <a:pt x="36" y="300"/>
                  </a:lnTo>
                  <a:lnTo>
                    <a:pt x="72" y="300"/>
                  </a:lnTo>
                  <a:lnTo>
                    <a:pt x="108" y="300"/>
                  </a:lnTo>
                  <a:lnTo>
                    <a:pt x="144" y="282"/>
                  </a:lnTo>
                  <a:lnTo>
                    <a:pt x="180" y="270"/>
                  </a:lnTo>
                  <a:lnTo>
                    <a:pt x="216" y="252"/>
                  </a:lnTo>
                  <a:lnTo>
                    <a:pt x="252" y="228"/>
                  </a:lnTo>
                  <a:lnTo>
                    <a:pt x="288" y="222"/>
                  </a:lnTo>
                  <a:lnTo>
                    <a:pt x="324" y="234"/>
                  </a:lnTo>
                  <a:lnTo>
                    <a:pt x="360" y="210"/>
                  </a:lnTo>
                  <a:lnTo>
                    <a:pt x="396" y="204"/>
                  </a:lnTo>
                  <a:lnTo>
                    <a:pt x="432" y="210"/>
                  </a:lnTo>
                  <a:lnTo>
                    <a:pt x="468" y="180"/>
                  </a:lnTo>
                  <a:lnTo>
                    <a:pt x="504" y="150"/>
                  </a:lnTo>
                  <a:lnTo>
                    <a:pt x="540" y="138"/>
                  </a:lnTo>
                  <a:lnTo>
                    <a:pt x="576" y="132"/>
                  </a:lnTo>
                  <a:lnTo>
                    <a:pt x="612" y="132"/>
                  </a:lnTo>
                  <a:lnTo>
                    <a:pt x="648" y="126"/>
                  </a:lnTo>
                  <a:lnTo>
                    <a:pt x="684" y="138"/>
                  </a:lnTo>
                  <a:lnTo>
                    <a:pt x="720" y="126"/>
                  </a:lnTo>
                  <a:lnTo>
                    <a:pt x="756" y="114"/>
                  </a:lnTo>
                  <a:lnTo>
                    <a:pt x="792" y="102"/>
                  </a:lnTo>
                  <a:lnTo>
                    <a:pt x="822" y="90"/>
                  </a:lnTo>
                  <a:lnTo>
                    <a:pt x="858" y="84"/>
                  </a:lnTo>
                  <a:lnTo>
                    <a:pt x="894" y="78"/>
                  </a:lnTo>
                  <a:lnTo>
                    <a:pt x="930" y="72"/>
                  </a:lnTo>
                  <a:lnTo>
                    <a:pt x="966" y="72"/>
                  </a:lnTo>
                  <a:lnTo>
                    <a:pt x="1002" y="66"/>
                  </a:lnTo>
                  <a:lnTo>
                    <a:pt x="1038" y="66"/>
                  </a:lnTo>
                  <a:lnTo>
                    <a:pt x="1074" y="66"/>
                  </a:lnTo>
                  <a:lnTo>
                    <a:pt x="1110" y="60"/>
                  </a:lnTo>
                  <a:lnTo>
                    <a:pt x="1146" y="60"/>
                  </a:lnTo>
                  <a:lnTo>
                    <a:pt x="1182" y="54"/>
                  </a:lnTo>
                  <a:lnTo>
                    <a:pt x="1218" y="48"/>
                  </a:lnTo>
                  <a:lnTo>
                    <a:pt x="1254" y="48"/>
                  </a:lnTo>
                  <a:lnTo>
                    <a:pt x="1290" y="42"/>
                  </a:lnTo>
                  <a:lnTo>
                    <a:pt x="1326" y="36"/>
                  </a:lnTo>
                  <a:lnTo>
                    <a:pt x="1362" y="36"/>
                  </a:lnTo>
                  <a:lnTo>
                    <a:pt x="1398" y="30"/>
                  </a:lnTo>
                  <a:lnTo>
                    <a:pt x="1434" y="24"/>
                  </a:lnTo>
                  <a:lnTo>
                    <a:pt x="1470" y="18"/>
                  </a:lnTo>
                  <a:lnTo>
                    <a:pt x="1506" y="12"/>
                  </a:lnTo>
                  <a:lnTo>
                    <a:pt x="1542" y="12"/>
                  </a:lnTo>
                  <a:lnTo>
                    <a:pt x="1578" y="6"/>
                  </a:lnTo>
                  <a:lnTo>
                    <a:pt x="1614" y="0"/>
                  </a:lnTo>
                  <a:lnTo>
                    <a:pt x="1614" y="96"/>
                  </a:lnTo>
                  <a:lnTo>
                    <a:pt x="1578" y="102"/>
                  </a:lnTo>
                  <a:lnTo>
                    <a:pt x="1542" y="102"/>
                  </a:lnTo>
                  <a:lnTo>
                    <a:pt x="1506" y="102"/>
                  </a:lnTo>
                  <a:lnTo>
                    <a:pt x="1470" y="108"/>
                  </a:lnTo>
                  <a:lnTo>
                    <a:pt x="1434" y="108"/>
                  </a:lnTo>
                  <a:lnTo>
                    <a:pt x="1398" y="108"/>
                  </a:lnTo>
                  <a:lnTo>
                    <a:pt x="1362" y="114"/>
                  </a:lnTo>
                  <a:lnTo>
                    <a:pt x="1326" y="114"/>
                  </a:lnTo>
                  <a:lnTo>
                    <a:pt x="1290" y="114"/>
                  </a:lnTo>
                  <a:lnTo>
                    <a:pt x="1254" y="120"/>
                  </a:lnTo>
                  <a:lnTo>
                    <a:pt x="1218" y="120"/>
                  </a:lnTo>
                  <a:lnTo>
                    <a:pt x="1182" y="120"/>
                  </a:lnTo>
                  <a:lnTo>
                    <a:pt x="1146" y="120"/>
                  </a:lnTo>
                  <a:lnTo>
                    <a:pt x="1110" y="120"/>
                  </a:lnTo>
                  <a:lnTo>
                    <a:pt x="1074" y="120"/>
                  </a:lnTo>
                  <a:lnTo>
                    <a:pt x="1038" y="120"/>
                  </a:lnTo>
                  <a:lnTo>
                    <a:pt x="1002" y="120"/>
                  </a:lnTo>
                  <a:lnTo>
                    <a:pt x="966" y="120"/>
                  </a:lnTo>
                  <a:lnTo>
                    <a:pt x="930" y="126"/>
                  </a:lnTo>
                  <a:lnTo>
                    <a:pt x="894" y="126"/>
                  </a:lnTo>
                  <a:lnTo>
                    <a:pt x="858" y="126"/>
                  </a:lnTo>
                  <a:lnTo>
                    <a:pt x="822" y="126"/>
                  </a:lnTo>
                  <a:lnTo>
                    <a:pt x="792" y="132"/>
                  </a:lnTo>
                  <a:lnTo>
                    <a:pt x="756" y="144"/>
                  </a:lnTo>
                  <a:lnTo>
                    <a:pt x="720" y="150"/>
                  </a:lnTo>
                  <a:lnTo>
                    <a:pt x="684" y="162"/>
                  </a:lnTo>
                  <a:lnTo>
                    <a:pt x="648" y="150"/>
                  </a:lnTo>
                  <a:lnTo>
                    <a:pt x="612" y="156"/>
                  </a:lnTo>
                  <a:lnTo>
                    <a:pt x="576" y="156"/>
                  </a:lnTo>
                  <a:lnTo>
                    <a:pt x="540" y="162"/>
                  </a:lnTo>
                  <a:lnTo>
                    <a:pt x="504" y="174"/>
                  </a:lnTo>
                  <a:lnTo>
                    <a:pt x="468" y="204"/>
                  </a:lnTo>
                  <a:lnTo>
                    <a:pt x="432" y="228"/>
                  </a:lnTo>
                  <a:lnTo>
                    <a:pt x="396" y="222"/>
                  </a:lnTo>
                  <a:lnTo>
                    <a:pt x="360" y="222"/>
                  </a:lnTo>
                  <a:lnTo>
                    <a:pt x="324" y="246"/>
                  </a:lnTo>
                  <a:lnTo>
                    <a:pt x="288" y="234"/>
                  </a:lnTo>
                  <a:lnTo>
                    <a:pt x="252" y="240"/>
                  </a:lnTo>
                  <a:lnTo>
                    <a:pt x="216" y="264"/>
                  </a:lnTo>
                  <a:lnTo>
                    <a:pt x="180" y="282"/>
                  </a:lnTo>
                  <a:lnTo>
                    <a:pt x="144" y="294"/>
                  </a:lnTo>
                  <a:lnTo>
                    <a:pt x="108" y="300"/>
                  </a:lnTo>
                  <a:lnTo>
                    <a:pt x="72" y="306"/>
                  </a:lnTo>
                  <a:lnTo>
                    <a:pt x="36" y="306"/>
                  </a:lnTo>
                  <a:lnTo>
                    <a:pt x="0" y="306"/>
                  </a:lnTo>
                  <a:close/>
                </a:path>
              </a:pathLst>
            </a:custGeom>
            <a:solidFill>
              <a:srgbClr val="FFC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1"/>
            <p:cNvGrpSpPr>
              <a:grpSpLocks/>
            </p:cNvGrpSpPr>
            <p:nvPr/>
          </p:nvGrpSpPr>
          <p:grpSpPr bwMode="auto">
            <a:xfrm>
              <a:off x="6408748" y="3234690"/>
              <a:ext cx="1728091" cy="246380"/>
              <a:chOff x="6666230" y="3323273"/>
              <a:chExt cx="1727200" cy="246380"/>
            </a:xfrm>
          </p:grpSpPr>
          <p:sp>
            <p:nvSpPr>
              <p:cNvPr id="22618" name="Rectangle 84"/>
              <p:cNvSpPr>
                <a:spLocks noChangeArrowheads="1"/>
              </p:cNvSpPr>
              <p:nvPr/>
            </p:nvSpPr>
            <p:spPr bwMode="auto">
              <a:xfrm>
                <a:off x="6666230" y="3393758"/>
                <a:ext cx="106680" cy="106680"/>
              </a:xfrm>
              <a:prstGeom prst="rect">
                <a:avLst/>
              </a:prstGeom>
              <a:solidFill>
                <a:srgbClr val="FFC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NZ" sz="1600">
                  <a:latin typeface="Calibri" charset="0"/>
                </a:endParaRPr>
              </a:p>
            </p:txBody>
          </p:sp>
          <p:sp>
            <p:nvSpPr>
              <p:cNvPr id="22619" name="Rectangle 86"/>
              <p:cNvSpPr>
                <a:spLocks noChangeArrowheads="1"/>
              </p:cNvSpPr>
              <p:nvPr/>
            </p:nvSpPr>
            <p:spPr bwMode="auto">
              <a:xfrm>
                <a:off x="6833870" y="3323273"/>
                <a:ext cx="155956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Unconventional oil</a:t>
                </a:r>
                <a:endParaRPr lang="en-US" sz="1600">
                  <a:latin typeface="Calibri" charset="0"/>
                </a:endParaRPr>
              </a:p>
            </p:txBody>
          </p:sp>
        </p:grpSp>
      </p:grpSp>
      <p:grpSp>
        <p:nvGrpSpPr>
          <p:cNvPr id="9" name="Group 98"/>
          <p:cNvGrpSpPr>
            <a:grpSpLocks/>
          </p:cNvGrpSpPr>
          <p:nvPr/>
        </p:nvGrpSpPr>
        <p:grpSpPr bwMode="auto">
          <a:xfrm>
            <a:off x="1589088" y="3170238"/>
            <a:ext cx="6510337" cy="685800"/>
            <a:chOff x="1589179" y="3170765"/>
            <a:chExt cx="6509540" cy="686001"/>
          </a:xfrm>
        </p:grpSpPr>
        <p:sp>
          <p:nvSpPr>
            <p:cNvPr id="22612" name="Freeform 27"/>
            <p:cNvSpPr>
              <a:spLocks/>
            </p:cNvSpPr>
            <p:nvPr/>
          </p:nvSpPr>
          <p:spPr bwMode="auto">
            <a:xfrm>
              <a:off x="1589179" y="3170765"/>
              <a:ext cx="4100071" cy="686001"/>
            </a:xfrm>
            <a:custGeom>
              <a:avLst/>
              <a:gdLst>
                <a:gd name="T0" fmla="*/ 0 w 1614"/>
                <a:gd name="T1" fmla="*/ 2147483647 h 270"/>
                <a:gd name="T2" fmla="*/ 2147483647 w 1614"/>
                <a:gd name="T3" fmla="*/ 2147483647 h 270"/>
                <a:gd name="T4" fmla="*/ 2147483647 w 1614"/>
                <a:gd name="T5" fmla="*/ 2147483647 h 270"/>
                <a:gd name="T6" fmla="*/ 2147483647 w 1614"/>
                <a:gd name="T7" fmla="*/ 2147483647 h 270"/>
                <a:gd name="T8" fmla="*/ 2147483647 w 1614"/>
                <a:gd name="T9" fmla="*/ 2147483647 h 270"/>
                <a:gd name="T10" fmla="*/ 2147483647 w 1614"/>
                <a:gd name="T11" fmla="*/ 2147483647 h 270"/>
                <a:gd name="T12" fmla="*/ 2147483647 w 1614"/>
                <a:gd name="T13" fmla="*/ 2147483647 h 270"/>
                <a:gd name="T14" fmla="*/ 2147483647 w 1614"/>
                <a:gd name="T15" fmla="*/ 2147483647 h 270"/>
                <a:gd name="T16" fmla="*/ 2147483647 w 1614"/>
                <a:gd name="T17" fmla="*/ 2147483647 h 270"/>
                <a:gd name="T18" fmla="*/ 2147483647 w 1614"/>
                <a:gd name="T19" fmla="*/ 2147483647 h 270"/>
                <a:gd name="T20" fmla="*/ 2147483647 w 1614"/>
                <a:gd name="T21" fmla="*/ 2147483647 h 270"/>
                <a:gd name="T22" fmla="*/ 2147483647 w 1614"/>
                <a:gd name="T23" fmla="*/ 2147483647 h 270"/>
                <a:gd name="T24" fmla="*/ 2147483647 w 1614"/>
                <a:gd name="T25" fmla="*/ 2147483647 h 270"/>
                <a:gd name="T26" fmla="*/ 2147483647 w 1614"/>
                <a:gd name="T27" fmla="*/ 2147483647 h 270"/>
                <a:gd name="T28" fmla="*/ 2147483647 w 1614"/>
                <a:gd name="T29" fmla="*/ 2147483647 h 270"/>
                <a:gd name="T30" fmla="*/ 2147483647 w 1614"/>
                <a:gd name="T31" fmla="*/ 2147483647 h 270"/>
                <a:gd name="T32" fmla="*/ 2147483647 w 1614"/>
                <a:gd name="T33" fmla="*/ 2147483647 h 270"/>
                <a:gd name="T34" fmla="*/ 2147483647 w 1614"/>
                <a:gd name="T35" fmla="*/ 2147483647 h 270"/>
                <a:gd name="T36" fmla="*/ 2147483647 w 1614"/>
                <a:gd name="T37" fmla="*/ 2147483647 h 270"/>
                <a:gd name="T38" fmla="*/ 2147483647 w 1614"/>
                <a:gd name="T39" fmla="*/ 2147483647 h 270"/>
                <a:gd name="T40" fmla="*/ 2147483647 w 1614"/>
                <a:gd name="T41" fmla="*/ 2147483647 h 270"/>
                <a:gd name="T42" fmla="*/ 2147483647 w 1614"/>
                <a:gd name="T43" fmla="*/ 2147483647 h 270"/>
                <a:gd name="T44" fmla="*/ 2147483647 w 1614"/>
                <a:gd name="T45" fmla="*/ 2147483647 h 270"/>
                <a:gd name="T46" fmla="*/ 2147483647 w 1614"/>
                <a:gd name="T47" fmla="*/ 2147483647 h 270"/>
                <a:gd name="T48" fmla="*/ 2147483647 w 1614"/>
                <a:gd name="T49" fmla="*/ 2147483647 h 270"/>
                <a:gd name="T50" fmla="*/ 2147483647 w 1614"/>
                <a:gd name="T51" fmla="*/ 2147483647 h 270"/>
                <a:gd name="T52" fmla="*/ 2147483647 w 1614"/>
                <a:gd name="T53" fmla="*/ 2147483647 h 270"/>
                <a:gd name="T54" fmla="*/ 2147483647 w 1614"/>
                <a:gd name="T55" fmla="*/ 2147483647 h 270"/>
                <a:gd name="T56" fmla="*/ 2147483647 w 1614"/>
                <a:gd name="T57" fmla="*/ 2147483647 h 270"/>
                <a:gd name="T58" fmla="*/ 2147483647 w 1614"/>
                <a:gd name="T59" fmla="*/ 2147483647 h 270"/>
                <a:gd name="T60" fmla="*/ 2147483647 w 1614"/>
                <a:gd name="T61" fmla="*/ 2147483647 h 270"/>
                <a:gd name="T62" fmla="*/ 2147483647 w 1614"/>
                <a:gd name="T63" fmla="*/ 2147483647 h 270"/>
                <a:gd name="T64" fmla="*/ 2147483647 w 1614"/>
                <a:gd name="T65" fmla="*/ 2147483647 h 270"/>
                <a:gd name="T66" fmla="*/ 2147483647 w 1614"/>
                <a:gd name="T67" fmla="*/ 2147483647 h 270"/>
                <a:gd name="T68" fmla="*/ 2147483647 w 1614"/>
                <a:gd name="T69" fmla="*/ 2147483647 h 270"/>
                <a:gd name="T70" fmla="*/ 2147483647 w 1614"/>
                <a:gd name="T71" fmla="*/ 2147483647 h 270"/>
                <a:gd name="T72" fmla="*/ 2147483647 w 1614"/>
                <a:gd name="T73" fmla="*/ 2147483647 h 270"/>
                <a:gd name="T74" fmla="*/ 2147483647 w 1614"/>
                <a:gd name="T75" fmla="*/ 2147483647 h 270"/>
                <a:gd name="T76" fmla="*/ 2147483647 w 1614"/>
                <a:gd name="T77" fmla="*/ 2147483647 h 270"/>
                <a:gd name="T78" fmla="*/ 2147483647 w 1614"/>
                <a:gd name="T79" fmla="*/ 2147483647 h 270"/>
                <a:gd name="T80" fmla="*/ 2147483647 w 1614"/>
                <a:gd name="T81" fmla="*/ 2147483647 h 270"/>
                <a:gd name="T82" fmla="*/ 2147483647 w 1614"/>
                <a:gd name="T83" fmla="*/ 2147483647 h 270"/>
                <a:gd name="T84" fmla="*/ 2147483647 w 1614"/>
                <a:gd name="T85" fmla="*/ 2147483647 h 270"/>
                <a:gd name="T86" fmla="*/ 2147483647 w 1614"/>
                <a:gd name="T87" fmla="*/ 2147483647 h 270"/>
                <a:gd name="T88" fmla="*/ 2147483647 w 1614"/>
                <a:gd name="T89" fmla="*/ 2147483647 h 270"/>
                <a:gd name="T90" fmla="*/ 2147483647 w 1614"/>
                <a:gd name="T91" fmla="*/ 2147483647 h 27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614"/>
                <a:gd name="T139" fmla="*/ 0 h 270"/>
                <a:gd name="T140" fmla="*/ 1614 w 1614"/>
                <a:gd name="T141" fmla="*/ 270 h 270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614" h="270">
                  <a:moveTo>
                    <a:pt x="0" y="264"/>
                  </a:moveTo>
                  <a:lnTo>
                    <a:pt x="0" y="210"/>
                  </a:lnTo>
                  <a:lnTo>
                    <a:pt x="36" y="210"/>
                  </a:lnTo>
                  <a:lnTo>
                    <a:pt x="72" y="210"/>
                  </a:lnTo>
                  <a:lnTo>
                    <a:pt x="108" y="204"/>
                  </a:lnTo>
                  <a:lnTo>
                    <a:pt x="144" y="198"/>
                  </a:lnTo>
                  <a:lnTo>
                    <a:pt x="180" y="186"/>
                  </a:lnTo>
                  <a:lnTo>
                    <a:pt x="216" y="168"/>
                  </a:lnTo>
                  <a:lnTo>
                    <a:pt x="252" y="144"/>
                  </a:lnTo>
                  <a:lnTo>
                    <a:pt x="288" y="138"/>
                  </a:lnTo>
                  <a:lnTo>
                    <a:pt x="324" y="150"/>
                  </a:lnTo>
                  <a:lnTo>
                    <a:pt x="360" y="126"/>
                  </a:lnTo>
                  <a:lnTo>
                    <a:pt x="396" y="126"/>
                  </a:lnTo>
                  <a:lnTo>
                    <a:pt x="432" y="132"/>
                  </a:lnTo>
                  <a:lnTo>
                    <a:pt x="468" y="108"/>
                  </a:lnTo>
                  <a:lnTo>
                    <a:pt x="504" y="78"/>
                  </a:lnTo>
                  <a:lnTo>
                    <a:pt x="540" y="66"/>
                  </a:lnTo>
                  <a:lnTo>
                    <a:pt x="576" y="60"/>
                  </a:lnTo>
                  <a:lnTo>
                    <a:pt x="612" y="60"/>
                  </a:lnTo>
                  <a:lnTo>
                    <a:pt x="648" y="54"/>
                  </a:lnTo>
                  <a:lnTo>
                    <a:pt x="684" y="66"/>
                  </a:lnTo>
                  <a:lnTo>
                    <a:pt x="720" y="54"/>
                  </a:lnTo>
                  <a:lnTo>
                    <a:pt x="756" y="48"/>
                  </a:lnTo>
                  <a:lnTo>
                    <a:pt x="792" y="36"/>
                  </a:lnTo>
                  <a:lnTo>
                    <a:pt x="822" y="30"/>
                  </a:lnTo>
                  <a:lnTo>
                    <a:pt x="858" y="30"/>
                  </a:lnTo>
                  <a:lnTo>
                    <a:pt x="894" y="30"/>
                  </a:lnTo>
                  <a:lnTo>
                    <a:pt x="930" y="30"/>
                  </a:lnTo>
                  <a:lnTo>
                    <a:pt x="966" y="24"/>
                  </a:lnTo>
                  <a:lnTo>
                    <a:pt x="1002" y="24"/>
                  </a:lnTo>
                  <a:lnTo>
                    <a:pt x="1038" y="24"/>
                  </a:lnTo>
                  <a:lnTo>
                    <a:pt x="1074" y="24"/>
                  </a:lnTo>
                  <a:lnTo>
                    <a:pt x="1110" y="24"/>
                  </a:lnTo>
                  <a:lnTo>
                    <a:pt x="1146" y="24"/>
                  </a:lnTo>
                  <a:lnTo>
                    <a:pt x="1182" y="24"/>
                  </a:lnTo>
                  <a:lnTo>
                    <a:pt x="1218" y="24"/>
                  </a:lnTo>
                  <a:lnTo>
                    <a:pt x="1254" y="24"/>
                  </a:lnTo>
                  <a:lnTo>
                    <a:pt x="1290" y="18"/>
                  </a:lnTo>
                  <a:lnTo>
                    <a:pt x="1326" y="18"/>
                  </a:lnTo>
                  <a:lnTo>
                    <a:pt x="1362" y="18"/>
                  </a:lnTo>
                  <a:lnTo>
                    <a:pt x="1398" y="12"/>
                  </a:lnTo>
                  <a:lnTo>
                    <a:pt x="1434" y="12"/>
                  </a:lnTo>
                  <a:lnTo>
                    <a:pt x="1470" y="12"/>
                  </a:lnTo>
                  <a:lnTo>
                    <a:pt x="1506" y="6"/>
                  </a:lnTo>
                  <a:lnTo>
                    <a:pt x="1542" y="6"/>
                  </a:lnTo>
                  <a:lnTo>
                    <a:pt x="1578" y="6"/>
                  </a:lnTo>
                  <a:lnTo>
                    <a:pt x="1614" y="0"/>
                  </a:lnTo>
                  <a:lnTo>
                    <a:pt x="1614" y="186"/>
                  </a:lnTo>
                  <a:lnTo>
                    <a:pt x="1578" y="180"/>
                  </a:lnTo>
                  <a:lnTo>
                    <a:pt x="1542" y="180"/>
                  </a:lnTo>
                  <a:lnTo>
                    <a:pt x="1506" y="180"/>
                  </a:lnTo>
                  <a:lnTo>
                    <a:pt x="1470" y="180"/>
                  </a:lnTo>
                  <a:lnTo>
                    <a:pt x="1434" y="180"/>
                  </a:lnTo>
                  <a:lnTo>
                    <a:pt x="1398" y="180"/>
                  </a:lnTo>
                  <a:lnTo>
                    <a:pt x="1362" y="180"/>
                  </a:lnTo>
                  <a:lnTo>
                    <a:pt x="1326" y="180"/>
                  </a:lnTo>
                  <a:lnTo>
                    <a:pt x="1290" y="180"/>
                  </a:lnTo>
                  <a:lnTo>
                    <a:pt x="1254" y="180"/>
                  </a:lnTo>
                  <a:lnTo>
                    <a:pt x="1218" y="180"/>
                  </a:lnTo>
                  <a:lnTo>
                    <a:pt x="1182" y="180"/>
                  </a:lnTo>
                  <a:lnTo>
                    <a:pt x="1146" y="180"/>
                  </a:lnTo>
                  <a:lnTo>
                    <a:pt x="1110" y="174"/>
                  </a:lnTo>
                  <a:lnTo>
                    <a:pt x="1074" y="174"/>
                  </a:lnTo>
                  <a:lnTo>
                    <a:pt x="1038" y="174"/>
                  </a:lnTo>
                  <a:lnTo>
                    <a:pt x="1002" y="168"/>
                  </a:lnTo>
                  <a:lnTo>
                    <a:pt x="966" y="168"/>
                  </a:lnTo>
                  <a:lnTo>
                    <a:pt x="930" y="168"/>
                  </a:lnTo>
                  <a:lnTo>
                    <a:pt x="894" y="162"/>
                  </a:lnTo>
                  <a:lnTo>
                    <a:pt x="858" y="162"/>
                  </a:lnTo>
                  <a:lnTo>
                    <a:pt x="822" y="162"/>
                  </a:lnTo>
                  <a:lnTo>
                    <a:pt x="792" y="162"/>
                  </a:lnTo>
                  <a:lnTo>
                    <a:pt x="756" y="168"/>
                  </a:lnTo>
                  <a:lnTo>
                    <a:pt x="720" y="168"/>
                  </a:lnTo>
                  <a:lnTo>
                    <a:pt x="684" y="174"/>
                  </a:lnTo>
                  <a:lnTo>
                    <a:pt x="648" y="156"/>
                  </a:lnTo>
                  <a:lnTo>
                    <a:pt x="612" y="162"/>
                  </a:lnTo>
                  <a:lnTo>
                    <a:pt x="576" y="162"/>
                  </a:lnTo>
                  <a:lnTo>
                    <a:pt x="540" y="162"/>
                  </a:lnTo>
                  <a:lnTo>
                    <a:pt x="504" y="168"/>
                  </a:lnTo>
                  <a:lnTo>
                    <a:pt x="468" y="192"/>
                  </a:lnTo>
                  <a:lnTo>
                    <a:pt x="432" y="210"/>
                  </a:lnTo>
                  <a:lnTo>
                    <a:pt x="396" y="204"/>
                  </a:lnTo>
                  <a:lnTo>
                    <a:pt x="360" y="204"/>
                  </a:lnTo>
                  <a:lnTo>
                    <a:pt x="324" y="222"/>
                  </a:lnTo>
                  <a:lnTo>
                    <a:pt x="288" y="204"/>
                  </a:lnTo>
                  <a:lnTo>
                    <a:pt x="252" y="216"/>
                  </a:lnTo>
                  <a:lnTo>
                    <a:pt x="216" y="234"/>
                  </a:lnTo>
                  <a:lnTo>
                    <a:pt x="180" y="252"/>
                  </a:lnTo>
                  <a:lnTo>
                    <a:pt x="144" y="258"/>
                  </a:lnTo>
                  <a:lnTo>
                    <a:pt x="108" y="270"/>
                  </a:lnTo>
                  <a:lnTo>
                    <a:pt x="72" y="264"/>
                  </a:lnTo>
                  <a:lnTo>
                    <a:pt x="36" y="270"/>
                  </a:lnTo>
                  <a:lnTo>
                    <a:pt x="0" y="264"/>
                  </a:lnTo>
                  <a:close/>
                </a:path>
              </a:pathLst>
            </a:custGeom>
            <a:solidFill>
              <a:srgbClr val="A18CB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" name="Group 102"/>
            <p:cNvGrpSpPr>
              <a:grpSpLocks/>
            </p:cNvGrpSpPr>
            <p:nvPr/>
          </p:nvGrpSpPr>
          <p:grpSpPr bwMode="auto">
            <a:xfrm>
              <a:off x="6408748" y="3540760"/>
              <a:ext cx="1689971" cy="246380"/>
              <a:chOff x="6666230" y="3673793"/>
              <a:chExt cx="1689100" cy="246380"/>
            </a:xfrm>
          </p:grpSpPr>
          <p:sp>
            <p:nvSpPr>
              <p:cNvPr id="22614" name="Rectangle 87"/>
              <p:cNvSpPr>
                <a:spLocks noChangeArrowheads="1"/>
              </p:cNvSpPr>
              <p:nvPr/>
            </p:nvSpPr>
            <p:spPr bwMode="auto">
              <a:xfrm>
                <a:off x="6666230" y="3744278"/>
                <a:ext cx="106680" cy="106680"/>
              </a:xfrm>
              <a:prstGeom prst="rect">
                <a:avLst/>
              </a:prstGeom>
              <a:solidFill>
                <a:srgbClr val="A18CB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NZ" sz="1600">
                  <a:latin typeface="Calibri" charset="0"/>
                </a:endParaRPr>
              </a:p>
            </p:txBody>
          </p:sp>
          <p:sp>
            <p:nvSpPr>
              <p:cNvPr id="22615" name="Rectangle 89"/>
              <p:cNvSpPr>
                <a:spLocks noChangeArrowheads="1"/>
              </p:cNvSpPr>
              <p:nvPr/>
            </p:nvSpPr>
            <p:spPr bwMode="auto">
              <a:xfrm>
                <a:off x="6833870" y="3673793"/>
                <a:ext cx="152146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Natural gas liquids</a:t>
                </a:r>
                <a:endParaRPr lang="en-US" sz="1600">
                  <a:latin typeface="Calibri" charset="0"/>
                </a:endParaRPr>
              </a:p>
            </p:txBody>
          </p:sp>
        </p:grpSp>
      </p:grpSp>
      <p:grpSp>
        <p:nvGrpSpPr>
          <p:cNvPr id="11" name="Group 97"/>
          <p:cNvGrpSpPr>
            <a:grpSpLocks/>
          </p:cNvGrpSpPr>
          <p:nvPr/>
        </p:nvGrpSpPr>
        <p:grpSpPr bwMode="auto">
          <a:xfrm>
            <a:off x="1589088" y="3567113"/>
            <a:ext cx="6643687" cy="1204912"/>
            <a:chOff x="1589179" y="3567122"/>
            <a:chExt cx="6644230" cy="1204314"/>
          </a:xfrm>
        </p:grpSpPr>
        <p:grpSp>
          <p:nvGrpSpPr>
            <p:cNvPr id="12" name="Group 96"/>
            <p:cNvGrpSpPr>
              <a:grpSpLocks/>
            </p:cNvGrpSpPr>
            <p:nvPr/>
          </p:nvGrpSpPr>
          <p:grpSpPr bwMode="auto">
            <a:xfrm>
              <a:off x="1589179" y="3567122"/>
              <a:ext cx="4100071" cy="1204314"/>
              <a:chOff x="1589179" y="3567122"/>
              <a:chExt cx="4100071" cy="1204314"/>
            </a:xfrm>
          </p:grpSpPr>
          <p:sp>
            <p:nvSpPr>
              <p:cNvPr id="22610" name="Freeform 23"/>
              <p:cNvSpPr>
                <a:spLocks/>
              </p:cNvSpPr>
              <p:nvPr/>
            </p:nvSpPr>
            <p:spPr bwMode="auto">
              <a:xfrm>
                <a:off x="1589179" y="3567122"/>
                <a:ext cx="4100071" cy="1204314"/>
              </a:xfrm>
              <a:custGeom>
                <a:avLst/>
                <a:gdLst>
                  <a:gd name="T0" fmla="*/ 0 w 1614"/>
                  <a:gd name="T1" fmla="*/ 2147483647 h 474"/>
                  <a:gd name="T2" fmla="*/ 2147483647 w 1614"/>
                  <a:gd name="T3" fmla="*/ 2147483647 h 474"/>
                  <a:gd name="T4" fmla="*/ 2147483647 w 1614"/>
                  <a:gd name="T5" fmla="*/ 2147483647 h 474"/>
                  <a:gd name="T6" fmla="*/ 2147483647 w 1614"/>
                  <a:gd name="T7" fmla="*/ 2147483647 h 474"/>
                  <a:gd name="T8" fmla="*/ 2147483647 w 1614"/>
                  <a:gd name="T9" fmla="*/ 2147483647 h 474"/>
                  <a:gd name="T10" fmla="*/ 2147483647 w 1614"/>
                  <a:gd name="T11" fmla="*/ 2147483647 h 474"/>
                  <a:gd name="T12" fmla="*/ 2147483647 w 1614"/>
                  <a:gd name="T13" fmla="*/ 2147483647 h 474"/>
                  <a:gd name="T14" fmla="*/ 2147483647 w 1614"/>
                  <a:gd name="T15" fmla="*/ 2147483647 h 474"/>
                  <a:gd name="T16" fmla="*/ 2147483647 w 1614"/>
                  <a:gd name="T17" fmla="*/ 2147483647 h 474"/>
                  <a:gd name="T18" fmla="*/ 2147483647 w 1614"/>
                  <a:gd name="T19" fmla="*/ 0 h 474"/>
                  <a:gd name="T20" fmla="*/ 2147483647 w 1614"/>
                  <a:gd name="T21" fmla="*/ 2147483647 h 474"/>
                  <a:gd name="T22" fmla="*/ 2147483647 w 1614"/>
                  <a:gd name="T23" fmla="*/ 2147483647 h 474"/>
                  <a:gd name="T24" fmla="*/ 2147483647 w 1614"/>
                  <a:gd name="T25" fmla="*/ 2147483647 h 474"/>
                  <a:gd name="T26" fmla="*/ 2147483647 w 1614"/>
                  <a:gd name="T27" fmla="*/ 2147483647 h 474"/>
                  <a:gd name="T28" fmla="*/ 2147483647 w 1614"/>
                  <a:gd name="T29" fmla="*/ 2147483647 h 474"/>
                  <a:gd name="T30" fmla="*/ 2147483647 w 1614"/>
                  <a:gd name="T31" fmla="*/ 2147483647 h 474"/>
                  <a:gd name="T32" fmla="*/ 2147483647 w 1614"/>
                  <a:gd name="T33" fmla="*/ 2147483647 h 474"/>
                  <a:gd name="T34" fmla="*/ 2147483647 w 1614"/>
                  <a:gd name="T35" fmla="*/ 2147483647 h 474"/>
                  <a:gd name="T36" fmla="*/ 2147483647 w 1614"/>
                  <a:gd name="T37" fmla="*/ 2147483647 h 474"/>
                  <a:gd name="T38" fmla="*/ 2147483647 w 1614"/>
                  <a:gd name="T39" fmla="*/ 2147483647 h 474"/>
                  <a:gd name="T40" fmla="*/ 2147483647 w 1614"/>
                  <a:gd name="T41" fmla="*/ 2147483647 h 474"/>
                  <a:gd name="T42" fmla="*/ 2147483647 w 1614"/>
                  <a:gd name="T43" fmla="*/ 2147483647 h 474"/>
                  <a:gd name="T44" fmla="*/ 2147483647 w 1614"/>
                  <a:gd name="T45" fmla="*/ 2147483647 h 474"/>
                  <a:gd name="T46" fmla="*/ 2147483647 w 1614"/>
                  <a:gd name="T47" fmla="*/ 2147483647 h 474"/>
                  <a:gd name="T48" fmla="*/ 2147483647 w 1614"/>
                  <a:gd name="T49" fmla="*/ 2147483647 h 474"/>
                  <a:gd name="T50" fmla="*/ 2147483647 w 1614"/>
                  <a:gd name="T51" fmla="*/ 2147483647 h 474"/>
                  <a:gd name="T52" fmla="*/ 2147483647 w 1614"/>
                  <a:gd name="T53" fmla="*/ 2147483647 h 474"/>
                  <a:gd name="T54" fmla="*/ 2147483647 w 1614"/>
                  <a:gd name="T55" fmla="*/ 2147483647 h 474"/>
                  <a:gd name="T56" fmla="*/ 2147483647 w 1614"/>
                  <a:gd name="T57" fmla="*/ 2147483647 h 474"/>
                  <a:gd name="T58" fmla="*/ 2147483647 w 1614"/>
                  <a:gd name="T59" fmla="*/ 2147483647 h 474"/>
                  <a:gd name="T60" fmla="*/ 2147483647 w 1614"/>
                  <a:gd name="T61" fmla="*/ 2147483647 h 474"/>
                  <a:gd name="T62" fmla="*/ 2147483647 w 1614"/>
                  <a:gd name="T63" fmla="*/ 2147483647 h 474"/>
                  <a:gd name="T64" fmla="*/ 2147483647 w 1614"/>
                  <a:gd name="T65" fmla="*/ 2147483647 h 474"/>
                  <a:gd name="T66" fmla="*/ 2147483647 w 1614"/>
                  <a:gd name="T67" fmla="*/ 2147483647 h 474"/>
                  <a:gd name="T68" fmla="*/ 2147483647 w 1614"/>
                  <a:gd name="T69" fmla="*/ 2147483647 h 474"/>
                  <a:gd name="T70" fmla="*/ 2147483647 w 1614"/>
                  <a:gd name="T71" fmla="*/ 2147483647 h 474"/>
                  <a:gd name="T72" fmla="*/ 2147483647 w 1614"/>
                  <a:gd name="T73" fmla="*/ 2147483647 h 474"/>
                  <a:gd name="T74" fmla="*/ 2147483647 w 1614"/>
                  <a:gd name="T75" fmla="*/ 2147483647 h 474"/>
                  <a:gd name="T76" fmla="*/ 2147483647 w 1614"/>
                  <a:gd name="T77" fmla="*/ 2147483647 h 474"/>
                  <a:gd name="T78" fmla="*/ 2147483647 w 1614"/>
                  <a:gd name="T79" fmla="*/ 2147483647 h 474"/>
                  <a:gd name="T80" fmla="*/ 2147483647 w 1614"/>
                  <a:gd name="T81" fmla="*/ 2147483647 h 474"/>
                  <a:gd name="T82" fmla="*/ 2147483647 w 1614"/>
                  <a:gd name="T83" fmla="*/ 2147483647 h 474"/>
                  <a:gd name="T84" fmla="*/ 2147483647 w 1614"/>
                  <a:gd name="T85" fmla="*/ 2147483647 h 474"/>
                  <a:gd name="T86" fmla="*/ 2147483647 w 1614"/>
                  <a:gd name="T87" fmla="*/ 2147483647 h 474"/>
                  <a:gd name="T88" fmla="*/ 2147483647 w 1614"/>
                  <a:gd name="T89" fmla="*/ 2147483647 h 474"/>
                  <a:gd name="T90" fmla="*/ 2147483647 w 1614"/>
                  <a:gd name="T91" fmla="*/ 2147483647 h 474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4"/>
                  <a:gd name="T139" fmla="*/ 0 h 474"/>
                  <a:gd name="T140" fmla="*/ 1614 w 1614"/>
                  <a:gd name="T141" fmla="*/ 474 h 474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4" h="474">
                    <a:moveTo>
                      <a:pt x="0" y="108"/>
                    </a:moveTo>
                    <a:lnTo>
                      <a:pt x="0" y="108"/>
                    </a:lnTo>
                    <a:lnTo>
                      <a:pt x="36" y="114"/>
                    </a:lnTo>
                    <a:lnTo>
                      <a:pt x="72" y="108"/>
                    </a:lnTo>
                    <a:lnTo>
                      <a:pt x="108" y="114"/>
                    </a:lnTo>
                    <a:lnTo>
                      <a:pt x="144" y="102"/>
                    </a:lnTo>
                    <a:lnTo>
                      <a:pt x="180" y="96"/>
                    </a:lnTo>
                    <a:lnTo>
                      <a:pt x="216" y="78"/>
                    </a:lnTo>
                    <a:lnTo>
                      <a:pt x="252" y="60"/>
                    </a:lnTo>
                    <a:lnTo>
                      <a:pt x="288" y="48"/>
                    </a:lnTo>
                    <a:lnTo>
                      <a:pt x="324" y="66"/>
                    </a:lnTo>
                    <a:lnTo>
                      <a:pt x="360" y="48"/>
                    </a:lnTo>
                    <a:lnTo>
                      <a:pt x="396" y="48"/>
                    </a:lnTo>
                    <a:lnTo>
                      <a:pt x="432" y="54"/>
                    </a:lnTo>
                    <a:lnTo>
                      <a:pt x="468" y="36"/>
                    </a:lnTo>
                    <a:lnTo>
                      <a:pt x="504" y="12"/>
                    </a:lnTo>
                    <a:lnTo>
                      <a:pt x="540" y="6"/>
                    </a:lnTo>
                    <a:lnTo>
                      <a:pt x="576" y="6"/>
                    </a:lnTo>
                    <a:lnTo>
                      <a:pt x="612" y="6"/>
                    </a:lnTo>
                    <a:lnTo>
                      <a:pt x="648" y="0"/>
                    </a:lnTo>
                    <a:lnTo>
                      <a:pt x="684" y="18"/>
                    </a:lnTo>
                    <a:lnTo>
                      <a:pt x="720" y="12"/>
                    </a:lnTo>
                    <a:lnTo>
                      <a:pt x="756" y="12"/>
                    </a:lnTo>
                    <a:lnTo>
                      <a:pt x="792" y="6"/>
                    </a:lnTo>
                    <a:lnTo>
                      <a:pt x="822" y="6"/>
                    </a:lnTo>
                    <a:lnTo>
                      <a:pt x="858" y="6"/>
                    </a:lnTo>
                    <a:lnTo>
                      <a:pt x="894" y="6"/>
                    </a:lnTo>
                    <a:lnTo>
                      <a:pt x="930" y="18"/>
                    </a:lnTo>
                    <a:lnTo>
                      <a:pt x="966" y="30"/>
                    </a:lnTo>
                    <a:lnTo>
                      <a:pt x="1002" y="42"/>
                    </a:lnTo>
                    <a:lnTo>
                      <a:pt x="1038" y="54"/>
                    </a:lnTo>
                    <a:lnTo>
                      <a:pt x="1074" y="66"/>
                    </a:lnTo>
                    <a:lnTo>
                      <a:pt x="1110" y="78"/>
                    </a:lnTo>
                    <a:lnTo>
                      <a:pt x="1146" y="90"/>
                    </a:lnTo>
                    <a:lnTo>
                      <a:pt x="1182" y="102"/>
                    </a:lnTo>
                    <a:lnTo>
                      <a:pt x="1218" y="114"/>
                    </a:lnTo>
                    <a:lnTo>
                      <a:pt x="1254" y="120"/>
                    </a:lnTo>
                    <a:lnTo>
                      <a:pt x="1290" y="132"/>
                    </a:lnTo>
                    <a:lnTo>
                      <a:pt x="1326" y="138"/>
                    </a:lnTo>
                    <a:lnTo>
                      <a:pt x="1362" y="144"/>
                    </a:lnTo>
                    <a:lnTo>
                      <a:pt x="1398" y="156"/>
                    </a:lnTo>
                    <a:lnTo>
                      <a:pt x="1434" y="162"/>
                    </a:lnTo>
                    <a:lnTo>
                      <a:pt x="1470" y="174"/>
                    </a:lnTo>
                    <a:lnTo>
                      <a:pt x="1506" y="186"/>
                    </a:lnTo>
                    <a:lnTo>
                      <a:pt x="1542" y="192"/>
                    </a:lnTo>
                    <a:lnTo>
                      <a:pt x="1578" y="204"/>
                    </a:lnTo>
                    <a:lnTo>
                      <a:pt x="1614" y="210"/>
                    </a:lnTo>
                    <a:lnTo>
                      <a:pt x="1614" y="474"/>
                    </a:lnTo>
                    <a:lnTo>
                      <a:pt x="1578" y="456"/>
                    </a:lnTo>
                    <a:lnTo>
                      <a:pt x="1542" y="438"/>
                    </a:lnTo>
                    <a:lnTo>
                      <a:pt x="1506" y="420"/>
                    </a:lnTo>
                    <a:lnTo>
                      <a:pt x="1470" y="402"/>
                    </a:lnTo>
                    <a:lnTo>
                      <a:pt x="1434" y="378"/>
                    </a:lnTo>
                    <a:lnTo>
                      <a:pt x="1398" y="360"/>
                    </a:lnTo>
                    <a:lnTo>
                      <a:pt x="1362" y="336"/>
                    </a:lnTo>
                    <a:lnTo>
                      <a:pt x="1326" y="318"/>
                    </a:lnTo>
                    <a:lnTo>
                      <a:pt x="1290" y="294"/>
                    </a:lnTo>
                    <a:lnTo>
                      <a:pt x="1254" y="276"/>
                    </a:lnTo>
                    <a:lnTo>
                      <a:pt x="1218" y="252"/>
                    </a:lnTo>
                    <a:lnTo>
                      <a:pt x="1182" y="228"/>
                    </a:lnTo>
                    <a:lnTo>
                      <a:pt x="1146" y="216"/>
                    </a:lnTo>
                    <a:lnTo>
                      <a:pt x="1110" y="198"/>
                    </a:lnTo>
                    <a:lnTo>
                      <a:pt x="1074" y="180"/>
                    </a:lnTo>
                    <a:lnTo>
                      <a:pt x="1038" y="156"/>
                    </a:lnTo>
                    <a:lnTo>
                      <a:pt x="1002" y="138"/>
                    </a:lnTo>
                    <a:lnTo>
                      <a:pt x="966" y="114"/>
                    </a:lnTo>
                    <a:lnTo>
                      <a:pt x="930" y="90"/>
                    </a:lnTo>
                    <a:lnTo>
                      <a:pt x="894" y="72"/>
                    </a:lnTo>
                    <a:lnTo>
                      <a:pt x="858" y="54"/>
                    </a:lnTo>
                    <a:lnTo>
                      <a:pt x="822" y="42"/>
                    </a:lnTo>
                    <a:lnTo>
                      <a:pt x="792" y="30"/>
                    </a:lnTo>
                    <a:lnTo>
                      <a:pt x="756" y="18"/>
                    </a:lnTo>
                    <a:lnTo>
                      <a:pt x="720" y="12"/>
                    </a:lnTo>
                    <a:lnTo>
                      <a:pt x="684" y="18"/>
                    </a:lnTo>
                    <a:lnTo>
                      <a:pt x="648" y="0"/>
                    </a:lnTo>
                    <a:lnTo>
                      <a:pt x="612" y="6"/>
                    </a:lnTo>
                    <a:lnTo>
                      <a:pt x="576" y="6"/>
                    </a:lnTo>
                    <a:lnTo>
                      <a:pt x="540" y="6"/>
                    </a:lnTo>
                    <a:lnTo>
                      <a:pt x="504" y="12"/>
                    </a:lnTo>
                    <a:lnTo>
                      <a:pt x="468" y="36"/>
                    </a:lnTo>
                    <a:lnTo>
                      <a:pt x="432" y="54"/>
                    </a:lnTo>
                    <a:lnTo>
                      <a:pt x="396" y="48"/>
                    </a:lnTo>
                    <a:lnTo>
                      <a:pt x="360" y="48"/>
                    </a:lnTo>
                    <a:lnTo>
                      <a:pt x="324" y="66"/>
                    </a:lnTo>
                    <a:lnTo>
                      <a:pt x="288" y="48"/>
                    </a:lnTo>
                    <a:lnTo>
                      <a:pt x="252" y="60"/>
                    </a:lnTo>
                    <a:lnTo>
                      <a:pt x="216" y="78"/>
                    </a:lnTo>
                    <a:lnTo>
                      <a:pt x="180" y="96"/>
                    </a:lnTo>
                    <a:lnTo>
                      <a:pt x="144" y="102"/>
                    </a:lnTo>
                    <a:lnTo>
                      <a:pt x="108" y="114"/>
                    </a:lnTo>
                    <a:lnTo>
                      <a:pt x="72" y="108"/>
                    </a:lnTo>
                    <a:lnTo>
                      <a:pt x="36" y="11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95B3D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11" name="Freeform 25"/>
              <p:cNvSpPr>
                <a:spLocks/>
              </p:cNvSpPr>
              <p:nvPr/>
            </p:nvSpPr>
            <p:spPr bwMode="auto">
              <a:xfrm>
                <a:off x="1589179" y="3567122"/>
                <a:ext cx="4100071" cy="533557"/>
              </a:xfrm>
              <a:custGeom>
                <a:avLst/>
                <a:gdLst>
                  <a:gd name="T0" fmla="*/ 0 w 1614"/>
                  <a:gd name="T1" fmla="*/ 2147483647 h 210"/>
                  <a:gd name="T2" fmla="*/ 2147483647 w 1614"/>
                  <a:gd name="T3" fmla="*/ 2147483647 h 210"/>
                  <a:gd name="T4" fmla="*/ 2147483647 w 1614"/>
                  <a:gd name="T5" fmla="*/ 2147483647 h 210"/>
                  <a:gd name="T6" fmla="*/ 2147483647 w 1614"/>
                  <a:gd name="T7" fmla="*/ 2147483647 h 210"/>
                  <a:gd name="T8" fmla="*/ 2147483647 w 1614"/>
                  <a:gd name="T9" fmla="*/ 2147483647 h 210"/>
                  <a:gd name="T10" fmla="*/ 2147483647 w 1614"/>
                  <a:gd name="T11" fmla="*/ 2147483647 h 210"/>
                  <a:gd name="T12" fmla="*/ 2147483647 w 1614"/>
                  <a:gd name="T13" fmla="*/ 2147483647 h 210"/>
                  <a:gd name="T14" fmla="*/ 2147483647 w 1614"/>
                  <a:gd name="T15" fmla="*/ 2147483647 h 210"/>
                  <a:gd name="T16" fmla="*/ 2147483647 w 1614"/>
                  <a:gd name="T17" fmla="*/ 2147483647 h 210"/>
                  <a:gd name="T18" fmla="*/ 2147483647 w 1614"/>
                  <a:gd name="T19" fmla="*/ 0 h 210"/>
                  <a:gd name="T20" fmla="*/ 2147483647 w 1614"/>
                  <a:gd name="T21" fmla="*/ 2147483647 h 210"/>
                  <a:gd name="T22" fmla="*/ 2147483647 w 1614"/>
                  <a:gd name="T23" fmla="*/ 2147483647 h 210"/>
                  <a:gd name="T24" fmla="*/ 2147483647 w 1614"/>
                  <a:gd name="T25" fmla="*/ 2147483647 h 210"/>
                  <a:gd name="T26" fmla="*/ 2147483647 w 1614"/>
                  <a:gd name="T27" fmla="*/ 2147483647 h 210"/>
                  <a:gd name="T28" fmla="*/ 2147483647 w 1614"/>
                  <a:gd name="T29" fmla="*/ 2147483647 h 210"/>
                  <a:gd name="T30" fmla="*/ 2147483647 w 1614"/>
                  <a:gd name="T31" fmla="*/ 2147483647 h 210"/>
                  <a:gd name="T32" fmla="*/ 2147483647 w 1614"/>
                  <a:gd name="T33" fmla="*/ 2147483647 h 210"/>
                  <a:gd name="T34" fmla="*/ 2147483647 w 1614"/>
                  <a:gd name="T35" fmla="*/ 2147483647 h 210"/>
                  <a:gd name="T36" fmla="*/ 2147483647 w 1614"/>
                  <a:gd name="T37" fmla="*/ 2147483647 h 210"/>
                  <a:gd name="T38" fmla="*/ 2147483647 w 1614"/>
                  <a:gd name="T39" fmla="*/ 2147483647 h 210"/>
                  <a:gd name="T40" fmla="*/ 2147483647 w 1614"/>
                  <a:gd name="T41" fmla="*/ 2147483647 h 210"/>
                  <a:gd name="T42" fmla="*/ 2147483647 w 1614"/>
                  <a:gd name="T43" fmla="*/ 2147483647 h 210"/>
                  <a:gd name="T44" fmla="*/ 2147483647 w 1614"/>
                  <a:gd name="T45" fmla="*/ 2147483647 h 210"/>
                  <a:gd name="T46" fmla="*/ 2147483647 w 1614"/>
                  <a:gd name="T47" fmla="*/ 2147483647 h 210"/>
                  <a:gd name="T48" fmla="*/ 2147483647 w 1614"/>
                  <a:gd name="T49" fmla="*/ 2147483647 h 210"/>
                  <a:gd name="T50" fmla="*/ 2147483647 w 1614"/>
                  <a:gd name="T51" fmla="*/ 2147483647 h 210"/>
                  <a:gd name="T52" fmla="*/ 2147483647 w 1614"/>
                  <a:gd name="T53" fmla="*/ 2147483647 h 210"/>
                  <a:gd name="T54" fmla="*/ 2147483647 w 1614"/>
                  <a:gd name="T55" fmla="*/ 2147483647 h 210"/>
                  <a:gd name="T56" fmla="*/ 2147483647 w 1614"/>
                  <a:gd name="T57" fmla="*/ 2147483647 h 210"/>
                  <a:gd name="T58" fmla="*/ 2147483647 w 1614"/>
                  <a:gd name="T59" fmla="*/ 2147483647 h 210"/>
                  <a:gd name="T60" fmla="*/ 2147483647 w 1614"/>
                  <a:gd name="T61" fmla="*/ 2147483647 h 210"/>
                  <a:gd name="T62" fmla="*/ 2147483647 w 1614"/>
                  <a:gd name="T63" fmla="*/ 2147483647 h 210"/>
                  <a:gd name="T64" fmla="*/ 2147483647 w 1614"/>
                  <a:gd name="T65" fmla="*/ 2147483647 h 210"/>
                  <a:gd name="T66" fmla="*/ 2147483647 w 1614"/>
                  <a:gd name="T67" fmla="*/ 2147483647 h 210"/>
                  <a:gd name="T68" fmla="*/ 2147483647 w 1614"/>
                  <a:gd name="T69" fmla="*/ 2147483647 h 210"/>
                  <a:gd name="T70" fmla="*/ 2147483647 w 1614"/>
                  <a:gd name="T71" fmla="*/ 2147483647 h 210"/>
                  <a:gd name="T72" fmla="*/ 2147483647 w 1614"/>
                  <a:gd name="T73" fmla="*/ 2147483647 h 210"/>
                  <a:gd name="T74" fmla="*/ 2147483647 w 1614"/>
                  <a:gd name="T75" fmla="*/ 2147483647 h 210"/>
                  <a:gd name="T76" fmla="*/ 2147483647 w 1614"/>
                  <a:gd name="T77" fmla="*/ 2147483647 h 210"/>
                  <a:gd name="T78" fmla="*/ 2147483647 w 1614"/>
                  <a:gd name="T79" fmla="*/ 2147483647 h 210"/>
                  <a:gd name="T80" fmla="*/ 2147483647 w 1614"/>
                  <a:gd name="T81" fmla="*/ 2147483647 h 210"/>
                  <a:gd name="T82" fmla="*/ 2147483647 w 1614"/>
                  <a:gd name="T83" fmla="*/ 2147483647 h 210"/>
                  <a:gd name="T84" fmla="*/ 2147483647 w 1614"/>
                  <a:gd name="T85" fmla="*/ 2147483647 h 210"/>
                  <a:gd name="T86" fmla="*/ 2147483647 w 1614"/>
                  <a:gd name="T87" fmla="*/ 2147483647 h 210"/>
                  <a:gd name="T88" fmla="*/ 2147483647 w 1614"/>
                  <a:gd name="T89" fmla="*/ 2147483647 h 210"/>
                  <a:gd name="T90" fmla="*/ 2147483647 w 1614"/>
                  <a:gd name="T91" fmla="*/ 2147483647 h 21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614"/>
                  <a:gd name="T139" fmla="*/ 0 h 210"/>
                  <a:gd name="T140" fmla="*/ 1614 w 1614"/>
                  <a:gd name="T141" fmla="*/ 210 h 210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614" h="210">
                    <a:moveTo>
                      <a:pt x="0" y="108"/>
                    </a:moveTo>
                    <a:lnTo>
                      <a:pt x="0" y="108"/>
                    </a:lnTo>
                    <a:lnTo>
                      <a:pt x="36" y="114"/>
                    </a:lnTo>
                    <a:lnTo>
                      <a:pt x="72" y="108"/>
                    </a:lnTo>
                    <a:lnTo>
                      <a:pt x="108" y="114"/>
                    </a:lnTo>
                    <a:lnTo>
                      <a:pt x="144" y="102"/>
                    </a:lnTo>
                    <a:lnTo>
                      <a:pt x="180" y="96"/>
                    </a:lnTo>
                    <a:lnTo>
                      <a:pt x="216" y="78"/>
                    </a:lnTo>
                    <a:lnTo>
                      <a:pt x="252" y="60"/>
                    </a:lnTo>
                    <a:lnTo>
                      <a:pt x="288" y="48"/>
                    </a:lnTo>
                    <a:lnTo>
                      <a:pt x="324" y="66"/>
                    </a:lnTo>
                    <a:lnTo>
                      <a:pt x="360" y="48"/>
                    </a:lnTo>
                    <a:lnTo>
                      <a:pt x="396" y="48"/>
                    </a:lnTo>
                    <a:lnTo>
                      <a:pt x="432" y="54"/>
                    </a:lnTo>
                    <a:lnTo>
                      <a:pt x="468" y="36"/>
                    </a:lnTo>
                    <a:lnTo>
                      <a:pt x="504" y="12"/>
                    </a:lnTo>
                    <a:lnTo>
                      <a:pt x="540" y="6"/>
                    </a:lnTo>
                    <a:lnTo>
                      <a:pt x="576" y="6"/>
                    </a:lnTo>
                    <a:lnTo>
                      <a:pt x="612" y="6"/>
                    </a:lnTo>
                    <a:lnTo>
                      <a:pt x="648" y="0"/>
                    </a:lnTo>
                    <a:lnTo>
                      <a:pt x="684" y="18"/>
                    </a:lnTo>
                    <a:lnTo>
                      <a:pt x="720" y="12"/>
                    </a:lnTo>
                    <a:lnTo>
                      <a:pt x="756" y="12"/>
                    </a:lnTo>
                    <a:lnTo>
                      <a:pt x="792" y="6"/>
                    </a:lnTo>
                    <a:lnTo>
                      <a:pt x="822" y="6"/>
                    </a:lnTo>
                    <a:lnTo>
                      <a:pt x="858" y="6"/>
                    </a:lnTo>
                    <a:lnTo>
                      <a:pt x="894" y="6"/>
                    </a:lnTo>
                    <a:lnTo>
                      <a:pt x="930" y="12"/>
                    </a:lnTo>
                    <a:lnTo>
                      <a:pt x="966" y="12"/>
                    </a:lnTo>
                    <a:lnTo>
                      <a:pt x="1002" y="12"/>
                    </a:lnTo>
                    <a:lnTo>
                      <a:pt x="1038" y="18"/>
                    </a:lnTo>
                    <a:lnTo>
                      <a:pt x="1074" y="18"/>
                    </a:lnTo>
                    <a:lnTo>
                      <a:pt x="1110" y="18"/>
                    </a:lnTo>
                    <a:lnTo>
                      <a:pt x="1146" y="24"/>
                    </a:lnTo>
                    <a:lnTo>
                      <a:pt x="1182" y="24"/>
                    </a:lnTo>
                    <a:lnTo>
                      <a:pt x="1218" y="24"/>
                    </a:lnTo>
                    <a:lnTo>
                      <a:pt x="1254" y="24"/>
                    </a:lnTo>
                    <a:lnTo>
                      <a:pt x="1290" y="24"/>
                    </a:lnTo>
                    <a:lnTo>
                      <a:pt x="1326" y="24"/>
                    </a:lnTo>
                    <a:lnTo>
                      <a:pt x="1362" y="24"/>
                    </a:lnTo>
                    <a:lnTo>
                      <a:pt x="1398" y="24"/>
                    </a:lnTo>
                    <a:lnTo>
                      <a:pt x="1434" y="24"/>
                    </a:lnTo>
                    <a:lnTo>
                      <a:pt x="1470" y="24"/>
                    </a:lnTo>
                    <a:lnTo>
                      <a:pt x="1506" y="24"/>
                    </a:lnTo>
                    <a:lnTo>
                      <a:pt x="1542" y="24"/>
                    </a:lnTo>
                    <a:lnTo>
                      <a:pt x="1578" y="24"/>
                    </a:lnTo>
                    <a:lnTo>
                      <a:pt x="1614" y="30"/>
                    </a:lnTo>
                    <a:lnTo>
                      <a:pt x="1614" y="210"/>
                    </a:lnTo>
                    <a:lnTo>
                      <a:pt x="1578" y="204"/>
                    </a:lnTo>
                    <a:lnTo>
                      <a:pt x="1542" y="192"/>
                    </a:lnTo>
                    <a:lnTo>
                      <a:pt x="1506" y="186"/>
                    </a:lnTo>
                    <a:lnTo>
                      <a:pt x="1470" y="174"/>
                    </a:lnTo>
                    <a:lnTo>
                      <a:pt x="1434" y="162"/>
                    </a:lnTo>
                    <a:lnTo>
                      <a:pt x="1398" y="156"/>
                    </a:lnTo>
                    <a:lnTo>
                      <a:pt x="1362" y="144"/>
                    </a:lnTo>
                    <a:lnTo>
                      <a:pt x="1326" y="138"/>
                    </a:lnTo>
                    <a:lnTo>
                      <a:pt x="1290" y="132"/>
                    </a:lnTo>
                    <a:lnTo>
                      <a:pt x="1254" y="120"/>
                    </a:lnTo>
                    <a:lnTo>
                      <a:pt x="1218" y="114"/>
                    </a:lnTo>
                    <a:lnTo>
                      <a:pt x="1182" y="102"/>
                    </a:lnTo>
                    <a:lnTo>
                      <a:pt x="1146" y="90"/>
                    </a:lnTo>
                    <a:lnTo>
                      <a:pt x="1110" y="78"/>
                    </a:lnTo>
                    <a:lnTo>
                      <a:pt x="1074" y="66"/>
                    </a:lnTo>
                    <a:lnTo>
                      <a:pt x="1038" y="54"/>
                    </a:lnTo>
                    <a:lnTo>
                      <a:pt x="1002" y="42"/>
                    </a:lnTo>
                    <a:lnTo>
                      <a:pt x="966" y="30"/>
                    </a:lnTo>
                    <a:lnTo>
                      <a:pt x="930" y="18"/>
                    </a:lnTo>
                    <a:lnTo>
                      <a:pt x="894" y="6"/>
                    </a:lnTo>
                    <a:lnTo>
                      <a:pt x="858" y="6"/>
                    </a:lnTo>
                    <a:lnTo>
                      <a:pt x="822" y="6"/>
                    </a:lnTo>
                    <a:lnTo>
                      <a:pt x="792" y="6"/>
                    </a:lnTo>
                    <a:lnTo>
                      <a:pt x="756" y="12"/>
                    </a:lnTo>
                    <a:lnTo>
                      <a:pt x="720" y="12"/>
                    </a:lnTo>
                    <a:lnTo>
                      <a:pt x="684" y="18"/>
                    </a:lnTo>
                    <a:lnTo>
                      <a:pt x="648" y="0"/>
                    </a:lnTo>
                    <a:lnTo>
                      <a:pt x="612" y="6"/>
                    </a:lnTo>
                    <a:lnTo>
                      <a:pt x="576" y="6"/>
                    </a:lnTo>
                    <a:lnTo>
                      <a:pt x="540" y="6"/>
                    </a:lnTo>
                    <a:lnTo>
                      <a:pt x="504" y="12"/>
                    </a:lnTo>
                    <a:lnTo>
                      <a:pt x="468" y="36"/>
                    </a:lnTo>
                    <a:lnTo>
                      <a:pt x="432" y="54"/>
                    </a:lnTo>
                    <a:lnTo>
                      <a:pt x="396" y="48"/>
                    </a:lnTo>
                    <a:lnTo>
                      <a:pt x="360" y="48"/>
                    </a:lnTo>
                    <a:lnTo>
                      <a:pt x="324" y="66"/>
                    </a:lnTo>
                    <a:lnTo>
                      <a:pt x="288" y="48"/>
                    </a:lnTo>
                    <a:lnTo>
                      <a:pt x="252" y="60"/>
                    </a:lnTo>
                    <a:lnTo>
                      <a:pt x="216" y="78"/>
                    </a:lnTo>
                    <a:lnTo>
                      <a:pt x="180" y="96"/>
                    </a:lnTo>
                    <a:lnTo>
                      <a:pt x="144" y="102"/>
                    </a:lnTo>
                    <a:lnTo>
                      <a:pt x="108" y="114"/>
                    </a:lnTo>
                    <a:lnTo>
                      <a:pt x="72" y="108"/>
                    </a:lnTo>
                    <a:lnTo>
                      <a:pt x="36" y="11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" name="Group 103"/>
            <p:cNvGrpSpPr>
              <a:grpSpLocks/>
            </p:cNvGrpSpPr>
            <p:nvPr/>
          </p:nvGrpSpPr>
          <p:grpSpPr bwMode="auto">
            <a:xfrm>
              <a:off x="6408748" y="4205606"/>
              <a:ext cx="1438382" cy="246380"/>
              <a:chOff x="6666230" y="4205288"/>
              <a:chExt cx="1437640" cy="246380"/>
            </a:xfrm>
          </p:grpSpPr>
          <p:sp>
            <p:nvSpPr>
              <p:cNvPr id="22608" name="Rectangle 90"/>
              <p:cNvSpPr>
                <a:spLocks noChangeArrowheads="1"/>
              </p:cNvSpPr>
              <p:nvPr/>
            </p:nvSpPr>
            <p:spPr bwMode="auto">
              <a:xfrm>
                <a:off x="6666230" y="4275772"/>
                <a:ext cx="106680" cy="106680"/>
              </a:xfrm>
              <a:prstGeom prst="rect">
                <a:avLst/>
              </a:prstGeom>
              <a:solidFill>
                <a:srgbClr val="00B0F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NZ" sz="1600">
                  <a:latin typeface="Calibri" charset="0"/>
                </a:endParaRPr>
              </a:p>
            </p:txBody>
          </p:sp>
          <p:sp>
            <p:nvSpPr>
              <p:cNvPr id="22609" name="Rectangle 92"/>
              <p:cNvSpPr>
                <a:spLocks noChangeArrowheads="1"/>
              </p:cNvSpPr>
              <p:nvPr/>
            </p:nvSpPr>
            <p:spPr bwMode="auto">
              <a:xfrm>
                <a:off x="6833870" y="4205288"/>
                <a:ext cx="127000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>
                    <a:solidFill>
                      <a:srgbClr val="000000"/>
                    </a:solidFill>
                    <a:latin typeface="Calibri" charset="0"/>
                  </a:rPr>
                  <a:t>Yet to be found</a:t>
                </a:r>
                <a:endParaRPr lang="en-US" sz="1600">
                  <a:latin typeface="Calibri" charset="0"/>
                </a:endParaRPr>
              </a:p>
            </p:txBody>
          </p:sp>
        </p:grpSp>
        <p:grpSp>
          <p:nvGrpSpPr>
            <p:cNvPr id="14" name="Group 104"/>
            <p:cNvGrpSpPr>
              <a:grpSpLocks/>
            </p:cNvGrpSpPr>
            <p:nvPr/>
          </p:nvGrpSpPr>
          <p:grpSpPr bwMode="auto">
            <a:xfrm>
              <a:off x="6408748" y="4489451"/>
              <a:ext cx="1824661" cy="246380"/>
              <a:chOff x="6666230" y="4555807"/>
              <a:chExt cx="1823720" cy="246380"/>
            </a:xfrm>
          </p:grpSpPr>
          <p:sp>
            <p:nvSpPr>
              <p:cNvPr id="22606" name="Rectangle 93"/>
              <p:cNvSpPr>
                <a:spLocks noChangeArrowheads="1"/>
              </p:cNvSpPr>
              <p:nvPr/>
            </p:nvSpPr>
            <p:spPr bwMode="auto">
              <a:xfrm>
                <a:off x="6666230" y="4626292"/>
                <a:ext cx="106680" cy="106680"/>
              </a:xfrm>
              <a:prstGeom prst="rect">
                <a:avLst/>
              </a:prstGeom>
              <a:solidFill>
                <a:srgbClr val="95B3D7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NZ" sz="1600">
                  <a:latin typeface="Calibri" charset="0"/>
                </a:endParaRPr>
              </a:p>
            </p:txBody>
          </p:sp>
          <p:sp>
            <p:nvSpPr>
              <p:cNvPr id="22607" name="Rectangle 95"/>
              <p:cNvSpPr>
                <a:spLocks noChangeArrowheads="1"/>
              </p:cNvSpPr>
              <p:nvPr/>
            </p:nvSpPr>
            <p:spPr bwMode="auto">
              <a:xfrm>
                <a:off x="6833870" y="4555807"/>
                <a:ext cx="1656080" cy="246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600" dirty="0">
                    <a:solidFill>
                      <a:srgbClr val="000000"/>
                    </a:solidFill>
                    <a:latin typeface="Calibri" charset="0"/>
                  </a:rPr>
                  <a:t>Yet to be developed</a:t>
                </a:r>
                <a:endParaRPr lang="en-US" sz="1600" dirty="0">
                  <a:latin typeface="Calibri" charset="0"/>
                </a:endParaRPr>
              </a:p>
            </p:txBody>
          </p:sp>
        </p:grpSp>
      </p:grpSp>
      <p:grpSp>
        <p:nvGrpSpPr>
          <p:cNvPr id="15" name="Group 105"/>
          <p:cNvGrpSpPr>
            <a:grpSpLocks/>
          </p:cNvGrpSpPr>
          <p:nvPr/>
        </p:nvGrpSpPr>
        <p:grpSpPr bwMode="auto">
          <a:xfrm>
            <a:off x="6408738" y="4773613"/>
            <a:ext cx="1827212" cy="246062"/>
            <a:chOff x="6666230" y="4906327"/>
            <a:chExt cx="1826260" cy="246380"/>
          </a:xfrm>
        </p:grpSpPr>
        <p:sp>
          <p:nvSpPr>
            <p:cNvPr id="22601" name="Rectangle 96"/>
            <p:cNvSpPr>
              <a:spLocks noChangeArrowheads="1"/>
            </p:cNvSpPr>
            <p:nvPr/>
          </p:nvSpPr>
          <p:spPr bwMode="auto">
            <a:xfrm>
              <a:off x="6666230" y="4976812"/>
              <a:ext cx="106680" cy="106680"/>
            </a:xfrm>
            <a:prstGeom prst="rect">
              <a:avLst/>
            </a:prstGeom>
            <a:solidFill>
              <a:srgbClr val="37609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NZ" sz="1600">
                <a:latin typeface="Calibri" charset="0"/>
              </a:endParaRPr>
            </a:p>
          </p:txBody>
        </p:sp>
        <p:sp>
          <p:nvSpPr>
            <p:cNvPr id="22602" name="Rectangle 98"/>
            <p:cNvSpPr>
              <a:spLocks noChangeArrowheads="1"/>
            </p:cNvSpPr>
            <p:nvPr/>
          </p:nvSpPr>
          <p:spPr bwMode="auto">
            <a:xfrm>
              <a:off x="6833870" y="4906327"/>
              <a:ext cx="165862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Currently producing</a:t>
              </a:r>
              <a:endParaRPr lang="en-US" sz="1600">
                <a:latin typeface="Calibri" charset="0"/>
              </a:endParaRPr>
            </a:p>
          </p:txBody>
        </p:sp>
      </p:grpSp>
      <p:sp>
        <p:nvSpPr>
          <p:cNvPr id="22600" name="Rectangle 99"/>
          <p:cNvSpPr>
            <a:spLocks noChangeArrowheads="1"/>
          </p:cNvSpPr>
          <p:nvPr/>
        </p:nvSpPr>
        <p:spPr bwMode="auto">
          <a:xfrm>
            <a:off x="6389688" y="3902075"/>
            <a:ext cx="8191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Calibri" charset="0"/>
              </a:rPr>
              <a:t>Crude oil:</a:t>
            </a:r>
            <a:endParaRPr lang="en-US" sz="1600" b="1">
              <a:latin typeface="Calibri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544302" y="6596414"/>
            <a:ext cx="2599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Source: </a:t>
            </a:r>
            <a:r>
              <a:rPr lang="en-US" sz="1100" b="1" i="1" dirty="0" smtClean="0"/>
              <a:t>World Energy Outlook 2011</a:t>
            </a:r>
            <a:endParaRPr lang="en-GB" sz="11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68" hidden="1"/>
          <p:cNvGraphicFramePr>
            <a:graphicFrameLocks noChangeAspect="1"/>
          </p:cNvGraphicFramePr>
          <p:nvPr/>
        </p:nvGraphicFramePr>
        <p:xfrm>
          <a:off x="0" y="0"/>
          <a:ext cx="158750" cy="158750"/>
        </p:xfrm>
        <a:graphic>
          <a:graphicData uri="http://schemas.openxmlformats.org/presentationml/2006/ole">
            <p:oleObj spid="_x0000_s86018" name="think-cell Slide" r:id="rId52" imgW="360" imgH="36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0"/>
            <a:ext cx="7286644" cy="928670"/>
          </a:xfrm>
        </p:spPr>
        <p:txBody>
          <a:bodyPr lIns="216000"/>
          <a:lstStyle/>
          <a:p>
            <a:pPr>
              <a:lnSpc>
                <a:spcPts val="3500"/>
              </a:lnSpc>
              <a:defRPr/>
            </a:pPr>
            <a:r>
              <a:rPr lang="en-US" dirty="0" smtClean="0"/>
              <a:t>Natural gas &amp; </a:t>
            </a:r>
            <a:r>
              <a:rPr lang="en-US" dirty="0" err="1" smtClean="0"/>
              <a:t>renewables</a:t>
            </a:r>
            <a:r>
              <a:rPr lang="en-US" dirty="0" smtClean="0"/>
              <a:t> become increasingly important</a:t>
            </a:r>
            <a:endParaRPr lang="en-NZ" dirty="0" smtClean="0"/>
          </a:p>
        </p:txBody>
      </p:sp>
      <p:sp>
        <p:nvSpPr>
          <p:cNvPr id="1030" name="Text Placeholder 3"/>
          <p:cNvSpPr>
            <a:spLocks noGrp="1"/>
          </p:cNvSpPr>
          <p:nvPr>
            <p:ph type="body" sz="quarter" idx="10"/>
            <p:custDataLst>
              <p:tags r:id="rId3"/>
            </p:custDataLst>
          </p:nvPr>
        </p:nvSpPr>
        <p:spPr>
          <a:xfrm>
            <a:off x="785786" y="5877272"/>
            <a:ext cx="7858180" cy="71435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000" dirty="0" err="1" smtClean="0">
                <a:solidFill>
                  <a:srgbClr val="C00000"/>
                </a:solidFill>
                <a:latin typeface="Calibri" charset="0"/>
              </a:rPr>
              <a:t>Renewables</a:t>
            </a:r>
            <a:r>
              <a:rPr lang="en-US" sz="2000" dirty="0" smtClean="0">
                <a:solidFill>
                  <a:srgbClr val="C00000"/>
                </a:solidFill>
                <a:latin typeface="Calibri" charset="0"/>
              </a:rPr>
              <a:t> &amp; natural gas collectively meet almost two-thirds of incremental energy demand in 2010-2035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sz="half" idx="4294967295"/>
            <p:custDataLst>
              <p:tags r:id="rId4"/>
            </p:custDataLst>
          </p:nvPr>
        </p:nvSpPr>
        <p:spPr>
          <a:xfrm>
            <a:off x="179416" y="1285860"/>
            <a:ext cx="8535988" cy="7016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sz="2400" dirty="0" smtClean="0">
                <a:solidFill>
                  <a:srgbClr val="376092"/>
                </a:solidFill>
                <a:latin typeface="Calibri" charset="0"/>
              </a:rPr>
              <a:t>World primary energy demand by fuel in the New Policies Scenario </a:t>
            </a:r>
            <a:endParaRPr lang="en-NZ" sz="2400" dirty="0" smtClean="0">
              <a:solidFill>
                <a:srgbClr val="376092"/>
              </a:solidFill>
              <a:latin typeface="Calibri" charset="0"/>
            </a:endParaRP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1774825" y="2522538"/>
            <a:ext cx="5307013" cy="2228850"/>
            <a:chOff x="1488781" y="2523185"/>
            <a:chExt cx="5593226" cy="2227779"/>
          </a:xfrm>
        </p:grpSpPr>
        <p:sp>
          <p:nvSpPr>
            <p:cNvPr id="1076" name="Line 91"/>
            <p:cNvSpPr>
              <a:spLocks noChangeShapeType="1"/>
            </p:cNvSpPr>
            <p:nvPr>
              <p:custDataLst>
                <p:tags r:id="rId45"/>
              </p:custDataLst>
            </p:nvPr>
          </p:nvSpPr>
          <p:spPr bwMode="auto">
            <a:xfrm>
              <a:off x="1488781" y="4748424"/>
              <a:ext cx="5593226" cy="254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7" name="Line 92"/>
            <p:cNvSpPr>
              <a:spLocks noChangeShapeType="1"/>
            </p:cNvSpPr>
            <p:nvPr>
              <p:custDataLst>
                <p:tags r:id="rId46"/>
              </p:custDataLst>
            </p:nvPr>
          </p:nvSpPr>
          <p:spPr bwMode="auto">
            <a:xfrm>
              <a:off x="1488781" y="4199735"/>
              <a:ext cx="5593226" cy="254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8" name="Line 93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1488781" y="3635804"/>
              <a:ext cx="5593226" cy="254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79" name="Line 94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1488781" y="3087115"/>
              <a:ext cx="5593226" cy="254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80" name="Line 95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1488781" y="2523185"/>
              <a:ext cx="5593226" cy="2540"/>
            </a:xfrm>
            <a:prstGeom prst="line">
              <a:avLst/>
            </a:prstGeom>
            <a:noFill/>
            <a:ln w="0">
              <a:solidFill>
                <a:srgbClr val="C0C0C0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63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7370763" y="2471738"/>
            <a:ext cx="1069975" cy="492125"/>
            <a:chOff x="7371398" y="2429827"/>
            <a:chExt cx="1070131" cy="492443"/>
          </a:xfrm>
        </p:grpSpPr>
        <p:sp>
          <p:nvSpPr>
            <p:cNvPr id="1074" name="Rectangle 156"/>
            <p:cNvSpPr>
              <a:spLocks noChangeArrowheads="1"/>
            </p:cNvSpPr>
            <p:nvPr/>
          </p:nvSpPr>
          <p:spPr bwMode="auto">
            <a:xfrm>
              <a:off x="7371398" y="2509850"/>
              <a:ext cx="106680" cy="106680"/>
            </a:xfrm>
            <a:prstGeom prst="rect">
              <a:avLst/>
            </a:prstGeom>
            <a:solidFill>
              <a:srgbClr val="007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NZ" sz="1600">
                <a:latin typeface="Calibri" charset="0"/>
              </a:endParaRPr>
            </a:p>
          </p:txBody>
        </p:sp>
        <p:sp>
          <p:nvSpPr>
            <p:cNvPr id="1075" name="Rectangle 158"/>
            <p:cNvSpPr>
              <a:spLocks noChangeArrowheads="1"/>
            </p:cNvSpPr>
            <p:nvPr/>
          </p:nvSpPr>
          <p:spPr bwMode="auto">
            <a:xfrm>
              <a:off x="7539038" y="2429827"/>
              <a:ext cx="902491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Additional </a:t>
              </a:r>
              <a:br>
                <a:rPr lang="en-US" sz="1600">
                  <a:solidFill>
                    <a:srgbClr val="000000"/>
                  </a:solidFill>
                  <a:latin typeface="Calibri" charset="0"/>
                </a:rPr>
              </a:br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to 2035</a:t>
              </a:r>
              <a:endParaRPr lang="en-US" sz="1600">
                <a:latin typeface="Calibri" charset="0"/>
              </a:endParaRPr>
            </a:p>
          </p:txBody>
        </p:sp>
      </p:grpSp>
      <p:grpSp>
        <p:nvGrpSpPr>
          <p:cNvPr id="5" name="Group 16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7370763" y="3084513"/>
            <a:ext cx="596900" cy="246062"/>
            <a:chOff x="7371398" y="3043237"/>
            <a:chExt cx="596900" cy="246380"/>
          </a:xfrm>
        </p:grpSpPr>
        <p:sp>
          <p:nvSpPr>
            <p:cNvPr id="1072" name="Rectangle 161"/>
            <p:cNvSpPr>
              <a:spLocks noChangeArrowheads="1"/>
            </p:cNvSpPr>
            <p:nvPr/>
          </p:nvSpPr>
          <p:spPr bwMode="auto">
            <a:xfrm>
              <a:off x="7371398" y="3123271"/>
              <a:ext cx="106680" cy="106680"/>
            </a:xfrm>
            <a:prstGeom prst="rect">
              <a:avLst/>
            </a:prstGeom>
            <a:solidFill>
              <a:srgbClr val="DDD9C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NZ" sz="1600">
                <a:latin typeface="Calibri" charset="0"/>
              </a:endParaRPr>
            </a:p>
          </p:txBody>
        </p:sp>
        <p:sp>
          <p:nvSpPr>
            <p:cNvPr id="1073" name="Rectangle 163"/>
            <p:cNvSpPr>
              <a:spLocks noChangeArrowheads="1"/>
            </p:cNvSpPr>
            <p:nvPr/>
          </p:nvSpPr>
          <p:spPr bwMode="auto">
            <a:xfrm>
              <a:off x="7539038" y="3043237"/>
              <a:ext cx="429260" cy="2463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  <a:latin typeface="Calibri" charset="0"/>
                </a:rPr>
                <a:t>2009</a:t>
              </a:r>
              <a:endParaRPr lang="en-US" sz="1600">
                <a:latin typeface="Calibri" charset="0"/>
              </a:endParaRPr>
            </a:p>
          </p:txBody>
        </p:sp>
      </p:grpSp>
      <p:sp>
        <p:nvSpPr>
          <p:cNvPr id="1034" name="Rectangle 9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052763" y="3468688"/>
            <a:ext cx="639762" cy="1843087"/>
          </a:xfrm>
          <a:prstGeom prst="rect">
            <a:avLst/>
          </a:prstGeom>
          <a:solidFill>
            <a:srgbClr val="DDD9C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35" name="Rectangle 97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93900" y="3468688"/>
            <a:ext cx="606425" cy="184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36" name="Rectangle 9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76438" y="3087688"/>
            <a:ext cx="639762" cy="2224087"/>
          </a:xfrm>
          <a:prstGeom prst="rect">
            <a:avLst/>
          </a:prstGeom>
          <a:solidFill>
            <a:srgbClr val="DDD9C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37" name="Rectangle 100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106863" y="3894138"/>
            <a:ext cx="641350" cy="1417637"/>
          </a:xfrm>
          <a:prstGeom prst="rect">
            <a:avLst/>
          </a:prstGeom>
          <a:solidFill>
            <a:srgbClr val="DDD9C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38" name="Rectangle 10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114800" y="3894138"/>
            <a:ext cx="606425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39" name="Rectangle 105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35700" y="5159375"/>
            <a:ext cx="6064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40" name="Rectangle 10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72075" y="4414838"/>
            <a:ext cx="639763" cy="896937"/>
          </a:xfrm>
          <a:prstGeom prst="rect">
            <a:avLst/>
          </a:prstGeom>
          <a:solidFill>
            <a:srgbClr val="DDD9C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41" name="Line 124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1771650" y="2522538"/>
            <a:ext cx="0" cy="28527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2" name="Line 12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90688" y="5311775"/>
            <a:ext cx="80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3" name="Line 12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690688" y="4748213"/>
            <a:ext cx="80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4" name="Line 12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690688" y="4200525"/>
            <a:ext cx="80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5" name="Line 12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1690688" y="3635375"/>
            <a:ext cx="80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6" name="Line 129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>
            <a:off x="1690688" y="3087688"/>
            <a:ext cx="80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7" name="Line 130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690688" y="2522538"/>
            <a:ext cx="80962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8" name="Line 133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2822575" y="5311775"/>
            <a:ext cx="0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49" name="Line 134"/>
          <p:cNvSpPr>
            <a:spLocks noChangeShapeType="1"/>
          </p:cNvSpPr>
          <p:nvPr>
            <p:custDataLst>
              <p:tags r:id="rId22"/>
            </p:custDataLst>
          </p:nvPr>
        </p:nvSpPr>
        <p:spPr bwMode="auto">
          <a:xfrm flipV="1">
            <a:off x="3892550" y="5311775"/>
            <a:ext cx="0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0" name="Line 13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 flipV="1">
            <a:off x="4943475" y="5311775"/>
            <a:ext cx="0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1" name="Line 136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 flipV="1">
            <a:off x="6013450" y="5311775"/>
            <a:ext cx="0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2" name="Line 137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 flipV="1">
            <a:off x="7064375" y="5311775"/>
            <a:ext cx="0" cy="619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53" name="Rectangle 140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1389063" y="5175250"/>
            <a:ext cx="198437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 0</a:t>
            </a:r>
            <a:endParaRPr lang="en-US" sz="1600">
              <a:latin typeface="Calibri" charset="0"/>
            </a:endParaRPr>
          </a:p>
        </p:txBody>
      </p:sp>
      <p:sp>
        <p:nvSpPr>
          <p:cNvPr id="1054" name="Rectangle 14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1025525" y="4611688"/>
            <a:ext cx="611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1 000</a:t>
            </a:r>
            <a:endParaRPr lang="en-US" sz="1600">
              <a:latin typeface="Calibri" charset="0"/>
            </a:endParaRPr>
          </a:p>
        </p:txBody>
      </p:sp>
      <p:sp>
        <p:nvSpPr>
          <p:cNvPr id="1055" name="Rectangle 142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1025525" y="4062413"/>
            <a:ext cx="611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2 000</a:t>
            </a:r>
            <a:endParaRPr lang="en-US" sz="1600">
              <a:latin typeface="Calibri" charset="0"/>
            </a:endParaRPr>
          </a:p>
        </p:txBody>
      </p:sp>
      <p:sp>
        <p:nvSpPr>
          <p:cNvPr id="1056" name="Rectangle 143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1025525" y="3498850"/>
            <a:ext cx="611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3 000</a:t>
            </a:r>
            <a:endParaRPr lang="en-US" sz="1600">
              <a:latin typeface="Calibri" charset="0"/>
            </a:endParaRPr>
          </a:p>
        </p:txBody>
      </p:sp>
      <p:sp>
        <p:nvSpPr>
          <p:cNvPr id="1057" name="Rectangle 144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1025525" y="2949575"/>
            <a:ext cx="6111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4 000</a:t>
            </a:r>
            <a:endParaRPr lang="en-US" sz="1600">
              <a:latin typeface="Calibri" charset="0"/>
            </a:endParaRPr>
          </a:p>
        </p:txBody>
      </p:sp>
      <p:sp>
        <p:nvSpPr>
          <p:cNvPr id="1058" name="Rectangle 145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1025525" y="2386013"/>
            <a:ext cx="611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5 000</a:t>
            </a:r>
            <a:endParaRPr lang="en-US" sz="1600">
              <a:latin typeface="Calibri" charset="0"/>
            </a:endParaRPr>
          </a:p>
        </p:txBody>
      </p:sp>
      <p:sp>
        <p:nvSpPr>
          <p:cNvPr id="1059" name="Rectangle 146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176588" y="5449888"/>
            <a:ext cx="36353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charset="0"/>
              </a:rPr>
              <a:t>Coal</a:t>
            </a:r>
            <a:endParaRPr lang="en-US" sz="1600">
              <a:latin typeface="Calibri" charset="0"/>
            </a:endParaRPr>
          </a:p>
        </p:txBody>
      </p:sp>
      <p:sp>
        <p:nvSpPr>
          <p:cNvPr id="1060" name="Rectangle 147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2187575" y="5449888"/>
            <a:ext cx="2301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charset="0"/>
              </a:rPr>
              <a:t>Oil</a:t>
            </a:r>
            <a:endParaRPr lang="en-US" sz="1600">
              <a:latin typeface="Calibri" charset="0"/>
            </a:endParaRPr>
          </a:p>
        </p:txBody>
      </p:sp>
      <p:sp>
        <p:nvSpPr>
          <p:cNvPr id="1061" name="Rectangle 14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295775" y="5449888"/>
            <a:ext cx="3079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charset="0"/>
              </a:rPr>
              <a:t>Gas</a:t>
            </a:r>
            <a:endParaRPr lang="en-US" sz="1600">
              <a:latin typeface="Calibri" charset="0"/>
            </a:endParaRPr>
          </a:p>
        </p:txBody>
      </p:sp>
      <p:sp>
        <p:nvSpPr>
          <p:cNvPr id="1062" name="Rectangle 14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76813" y="5449888"/>
            <a:ext cx="10001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charset="0"/>
              </a:rPr>
              <a:t>Renewables</a:t>
            </a:r>
          </a:p>
        </p:txBody>
      </p:sp>
      <p:sp>
        <p:nvSpPr>
          <p:cNvPr id="1063" name="Rectangle 15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 rot="-5400000">
            <a:off x="556420" y="2558256"/>
            <a:ext cx="4492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Calibri" charset="0"/>
              </a:rPr>
              <a:t>Mtoe</a:t>
            </a:r>
            <a:endParaRPr lang="en-US" sz="1600">
              <a:latin typeface="Calibri" charset="0"/>
            </a:endParaRPr>
          </a:p>
        </p:txBody>
      </p:sp>
      <p:sp>
        <p:nvSpPr>
          <p:cNvPr id="1064" name="Rectangle 102"/>
          <p:cNvSpPr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6219825" y="4916488"/>
            <a:ext cx="641350" cy="395287"/>
          </a:xfrm>
          <a:prstGeom prst="rect">
            <a:avLst/>
          </a:prstGeom>
          <a:solidFill>
            <a:srgbClr val="DDD9C3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65" name="Rectangle 149"/>
          <p:cNvSpPr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6215063" y="5449888"/>
            <a:ext cx="6461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>
                <a:solidFill>
                  <a:srgbClr val="000000"/>
                </a:solidFill>
                <a:latin typeface="Calibri" charset="0"/>
              </a:rPr>
              <a:t>Nuclear</a:t>
            </a:r>
            <a:endParaRPr lang="en-US" sz="1600">
              <a:latin typeface="Calibri" charset="0"/>
            </a:endParaRPr>
          </a:p>
        </p:txBody>
      </p:sp>
      <p:sp>
        <p:nvSpPr>
          <p:cNvPr id="1066" name="Rectangle 110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051175" y="3025775"/>
            <a:ext cx="639763" cy="442913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67" name="Rectangle 112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1978025" y="2720975"/>
            <a:ext cx="639763" cy="366713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68" name="Rectangle 114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4106863" y="3117850"/>
            <a:ext cx="639762" cy="776288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69" name="Rectangle 118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5173663" y="3605213"/>
            <a:ext cx="639762" cy="811212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70" name="Rectangle 116"/>
          <p:cNvSpPr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6221413" y="4641850"/>
            <a:ext cx="639762" cy="274638"/>
          </a:xfrm>
          <a:prstGeom prst="rect">
            <a:avLst/>
          </a:prstGeom>
          <a:solidFill>
            <a:srgbClr val="0070C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endParaRPr lang="en-NZ" sz="1600">
              <a:latin typeface="Calibri" charset="0"/>
            </a:endParaRPr>
          </a:p>
        </p:txBody>
      </p:sp>
      <p:sp>
        <p:nvSpPr>
          <p:cNvPr id="1071" name="Line 131"/>
          <p:cNvSpPr>
            <a:spLocks noChangeShapeType="1"/>
          </p:cNvSpPr>
          <p:nvPr>
            <p:custDataLst>
              <p:tags r:id="rId44"/>
            </p:custDataLst>
          </p:nvPr>
        </p:nvSpPr>
        <p:spPr bwMode="auto">
          <a:xfrm>
            <a:off x="1771650" y="5311775"/>
            <a:ext cx="52911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6544302" y="6596414"/>
            <a:ext cx="25997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Source: </a:t>
            </a:r>
            <a:r>
              <a:rPr lang="en-US" sz="1100" b="1" i="1" dirty="0" smtClean="0"/>
              <a:t>World Energy Outlook 2011</a:t>
            </a:r>
            <a:endParaRPr lang="en-GB" sz="1100" b="1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BBE2FC2-2801-3C45-A92C-61B22FD0A026}" type="slidenum">
              <a:rPr lang="en-US"/>
              <a:pPr/>
              <a:t>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00108"/>
            <a:ext cx="6929485" cy="5684568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286644" cy="928670"/>
          </a:xfrm>
        </p:spPr>
        <p:txBody>
          <a:bodyPr lIns="216000"/>
          <a:lstStyle/>
          <a:p>
            <a:pPr algn="l">
              <a:lnSpc>
                <a:spcPts val="3500"/>
              </a:lnSpc>
              <a:defRPr/>
            </a:pPr>
            <a:r>
              <a:rPr lang="en-US" sz="2800" kern="1200" dirty="0" smtClean="0">
                <a:latin typeface="Arial Bold"/>
              </a:rPr>
              <a:t>Is there enough oil?</a:t>
            </a:r>
            <a:endParaRPr lang="en-NZ" sz="2800" kern="1200" dirty="0" smtClean="0">
              <a:latin typeface="Arial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3108" y="1071546"/>
            <a:ext cx="4714908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carbon tax</a:t>
            </a:r>
            <a:endParaRPr lang="en-GB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BBE2FC2-2801-3C45-A92C-61B22FD0A026}" type="slidenum">
              <a:rPr lang="en-US"/>
              <a:pPr/>
              <a:t>7</a:t>
            </a:fld>
            <a:endParaRPr lang="en-US"/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643050"/>
            <a:ext cx="771530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40352" cy="928670"/>
          </a:xfrm>
        </p:spPr>
        <p:txBody>
          <a:bodyPr lIns="216000"/>
          <a:lstStyle/>
          <a:p>
            <a:pPr algn="l">
              <a:lnSpc>
                <a:spcPts val="3500"/>
              </a:lnSpc>
              <a:defRPr/>
            </a:pPr>
            <a:r>
              <a:rPr lang="en-US" dirty="0" smtClean="0"/>
              <a:t>Improved recovery could boost oil supply</a:t>
            </a:r>
            <a:endParaRPr lang="en-NZ" sz="2800" kern="1200" dirty="0" smtClean="0">
              <a:latin typeface="Arial Bold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8662" y="2143116"/>
            <a:ext cx="1214446" cy="12144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000100" y="2714620"/>
            <a:ext cx="174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Cumulative oil,</a:t>
            </a:r>
          </a:p>
          <a:p>
            <a:r>
              <a:rPr lang="en-US" dirty="0" smtClean="0"/>
              <a:t>trillion barrels</a:t>
            </a:r>
            <a:endParaRPr lang="en-GB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969BB622-2C56-2D44-8465-E71EF5E807D3}" type="slidenum">
              <a:rPr lang="en-US"/>
              <a:pPr/>
              <a:t>8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714488"/>
            <a:ext cx="4357718" cy="460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35404" y="214290"/>
            <a:ext cx="70008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latin typeface="Arial Bold" pitchFamily="34" charset="0"/>
                <a:cs typeface="Arial Bold" pitchFamily="34" charset="0"/>
              </a:rPr>
              <a:t>Meeting the Arctic challenges</a:t>
            </a:r>
          </a:p>
        </p:txBody>
      </p:sp>
      <p:sp>
        <p:nvSpPr>
          <p:cNvPr id="5" name="Ellipse 4"/>
          <p:cNvSpPr/>
          <p:nvPr/>
        </p:nvSpPr>
        <p:spPr>
          <a:xfrm>
            <a:off x="214282" y="2143116"/>
            <a:ext cx="3857652" cy="25003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 smtClean="0"/>
              <a:t>Arctic resources (USGS):</a:t>
            </a:r>
          </a:p>
          <a:p>
            <a:pPr marL="261938" indent="-261938">
              <a:buFontTx/>
              <a:buChar char="-"/>
            </a:pPr>
            <a:r>
              <a:rPr lang="nb-NO" dirty="0" smtClean="0"/>
              <a:t>30% of yet-to-find natural gas</a:t>
            </a:r>
          </a:p>
          <a:p>
            <a:pPr marL="179388" indent="-179388">
              <a:buFontTx/>
              <a:buChar char="-"/>
            </a:pPr>
            <a:r>
              <a:rPr lang="nb-NO" dirty="0" smtClean="0"/>
              <a:t> 13% of yet-to-find oil</a:t>
            </a:r>
            <a:endParaRPr lang="nb-NO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fld id="{1BBE2FC2-2801-3C45-A92C-61B22FD0A026}" type="slidenum">
              <a:rPr lang="en-US"/>
              <a:pPr/>
              <a:t>9</a:t>
            </a:fld>
            <a:endParaRPr lang="en-US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0" y="1357298"/>
            <a:ext cx="8763000" cy="441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Helvetica" pitchFamily="-107" charset="0"/>
              </a:rPr>
              <a:t>Improved and enhanced oil recovery</a:t>
            </a:r>
          </a:p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Helvetica" pitchFamily="-107" charset="0"/>
              </a:rPr>
              <a:t>Deepwater exploration and production</a:t>
            </a:r>
          </a:p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Helvetica" pitchFamily="-107" charset="0"/>
              </a:rPr>
              <a:t>Meeting the Arctic challenges</a:t>
            </a:r>
          </a:p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Helvetica" pitchFamily="-107" charset="0"/>
              </a:rPr>
              <a:t>Protecting pristine environments</a:t>
            </a:r>
          </a:p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Helvetica" pitchFamily="-107" charset="0"/>
              </a:rPr>
              <a:t>Improvements in seismic imaging</a:t>
            </a:r>
          </a:p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Helvetica" pitchFamily="-107" charset="0"/>
              </a:rPr>
              <a:t>Non-conventional oil and natural gas</a:t>
            </a:r>
          </a:p>
          <a:p>
            <a:pPr marL="719138" lvl="2" indent="-342900">
              <a:lnSpc>
                <a:spcPct val="130000"/>
              </a:lnSpc>
              <a:spcAft>
                <a:spcPts val="600"/>
              </a:spcAft>
              <a:buFont typeface="Wingdings" charset="2"/>
              <a:buChar char="Ø"/>
            </a:pPr>
            <a:r>
              <a:rPr lang="en-US" sz="2800" dirty="0">
                <a:solidFill>
                  <a:srgbClr val="002060"/>
                </a:solidFill>
                <a:latin typeface="Helvetica" pitchFamily="-107" charset="0"/>
              </a:rPr>
              <a:t>LNG </a:t>
            </a:r>
            <a:r>
              <a:rPr lang="en-US" sz="2800" dirty="0" smtClean="0">
                <a:solidFill>
                  <a:srgbClr val="002060"/>
                </a:solidFill>
                <a:latin typeface="Helvetica" pitchFamily="-107" charset="0"/>
              </a:rPr>
              <a:t>transportation</a:t>
            </a:r>
            <a:endParaRPr lang="en-US" sz="2800" dirty="0">
              <a:solidFill>
                <a:srgbClr val="002060"/>
              </a:solidFill>
              <a:latin typeface="Helvetica" pitchFamily="-107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-24"/>
            <a:ext cx="685801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ts val="0"/>
              </a:spcBef>
            </a:pPr>
            <a:r>
              <a:rPr lang="en-US" sz="2800" dirty="0">
                <a:latin typeface="Arial Bold" pitchFamily="34" charset="0"/>
                <a:cs typeface="Arial Bold" pitchFamily="34" charset="0"/>
              </a:rPr>
              <a:t>Technology advances in </a:t>
            </a:r>
            <a:r>
              <a:rPr lang="en-US" sz="2800" dirty="0" smtClean="0">
                <a:latin typeface="Arial Bold" pitchFamily="34" charset="0"/>
                <a:cs typeface="Arial Bold" pitchFamily="34" charset="0"/>
              </a:rPr>
              <a:t>hydrocarbon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 Bold" pitchFamily="34" charset="0"/>
                <a:cs typeface="Arial Bold" pitchFamily="34" charset="0"/>
              </a:rPr>
              <a:t>exploration </a:t>
            </a:r>
            <a:r>
              <a:rPr lang="en-US" sz="2800" dirty="0">
                <a:latin typeface="Arial Bold" pitchFamily="34" charset="0"/>
                <a:cs typeface="Arial Bold" pitchFamily="34" charset="0"/>
              </a:rPr>
              <a:t>and production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VOj1_sXkkGdkiRgv12i5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6QvfSh6QEyxarmmeUXrA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M_8BIYgAkKemv51EYTsM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Whxwi90_0qB.2MUMVMRz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xAz6wuCM06KUEbvkqOcD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BoUK4WFkabiDfbuesRl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VDh5.OjE.VULRL3Jqt_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GOdls9dyEeLuUa44Lk55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hpBjdnqUUyNdp5EIpScb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XfKuGtHrEKKC5PAckA44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IZt9osQq02XuspfKmSCR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dHOJu0eJU6zHhMfwhTon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RuJ6nT7GkixUJhFkTECu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CsN1e55S0ii2Pr4ySvgA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SmmTfNekStZkWO4xBl7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jSKQF.6NE6qbwfPG39Ob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QLZV2cy6UiZWbkWZYAop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BGV_16J10yRezbWb_ftq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RZ5M_cUkGDpgjTnz99u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oxxiL6N1kaeQxLjZkuQO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0gVrRux1kmJeGnOLp20g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mGXQ8Ua6UufHDDm9ddk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CN9_wXT8U2hP43Va5C1w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KA5b3MU0q2p0W8i1EQ3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XDcYwkF10WqmpKTQpcPW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_pa_vFDzUyI1wK8Nn13v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pXYcyKmvkG2Fl4v7EBvug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YnyvowDb0SZT9KifBaby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U1L82MWH0iTNgkmv1Ol8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kTTVNlu0.Z1cPNMygeU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A7Lmcs4akaWPHaVqUTRx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Crie8Rm3U.d.8urvT6fH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fHEJ0BdbEutdTrnG03d7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O.tD3znRU6WteFjZ8LpD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upaNK7hkEKR5fnc.KL0Q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xhAfirm0qJWHlCvH4Vt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12vMi.FN0Ob0WeF1Zza8w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Fhk_HZ2xkSKTfO0hNLSwg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rQIzRb_tUqh6ZKJtUghJ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GKlzZPRMEeQvIY0QV1Gm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xnz61Khekm_hFl_nYH.1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agKVvOKDk6L4qsjUudRd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fJAkjWVukSp4nTK6UZYP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yxJxx17x0eYKjRmefnZp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fxWXcumWEu4GeU9Q0rh1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JkZMBknMUaY4N95oNxXn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zv0xThhEUuesMWoEtDlC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mQb2vDewEOPp.5T4v8hJQ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2200</TotalTime>
  <Words>539</Words>
  <Application>Microsoft Office PowerPoint</Application>
  <PresentationFormat>On-screen Show (4:3)</PresentationFormat>
  <Paragraphs>162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think-cell Slide</vt:lpstr>
      <vt:lpstr>Slide 1</vt:lpstr>
      <vt:lpstr>Policies could radically alter the long-term energy outlook</vt:lpstr>
      <vt:lpstr>The age of fossil fuels is far from over, but their dominance declines</vt:lpstr>
      <vt:lpstr>Most new oil production capacity is needed to offset decline</vt:lpstr>
      <vt:lpstr>Natural gas &amp; renewables become increasingly important</vt:lpstr>
      <vt:lpstr>Is there enough oil?</vt:lpstr>
      <vt:lpstr>Improved recovery could boost oil supply</vt:lpstr>
      <vt:lpstr>Slide 8</vt:lpstr>
      <vt:lpstr>Slide 9</vt:lpstr>
      <vt:lpstr>Slide 10</vt:lpstr>
      <vt:lpstr>Slide 11</vt:lpstr>
      <vt:lpstr>Slide 12</vt:lpstr>
      <vt:lpstr>Slide 13</vt:lpstr>
      <vt:lpstr>Slide 14</vt:lpstr>
      <vt:lpstr>Tomorrow’s zero footprint oil and gas field developments</vt:lpstr>
      <vt:lpstr>Slide 16</vt:lpstr>
      <vt:lpstr>Thank You  bo.diczfalusy@iea.org</vt:lpstr>
    </vt:vector>
  </TitlesOfParts>
  <Company>International Energy Agency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BD presentation</dc:title>
  <dc:subject>Arctic oil and gas</dc:subject>
  <dc:creator>Keith Burnard</dc:creator>
  <cp:lastModifiedBy>Sandra Martin</cp:lastModifiedBy>
  <cp:revision>233</cp:revision>
  <dcterms:created xsi:type="dcterms:W3CDTF">2009-10-07T10:17:28Z</dcterms:created>
  <dcterms:modified xsi:type="dcterms:W3CDTF">2012-03-02T08:24:56Z</dcterms:modified>
</cp:coreProperties>
</file>