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338" r:id="rId2"/>
    <p:sldId id="416" r:id="rId3"/>
    <p:sldId id="341" r:id="rId4"/>
    <p:sldId id="342" r:id="rId5"/>
    <p:sldId id="343" r:id="rId6"/>
    <p:sldId id="346" r:id="rId7"/>
    <p:sldId id="348" r:id="rId8"/>
    <p:sldId id="349" r:id="rId9"/>
    <p:sldId id="351" r:id="rId10"/>
    <p:sldId id="353" r:id="rId11"/>
    <p:sldId id="417" r:id="rId12"/>
    <p:sldId id="397" r:id="rId13"/>
    <p:sldId id="398" r:id="rId14"/>
    <p:sldId id="399" r:id="rId15"/>
    <p:sldId id="400" r:id="rId16"/>
    <p:sldId id="401" r:id="rId17"/>
    <p:sldId id="402" r:id="rId18"/>
    <p:sldId id="403" r:id="rId19"/>
    <p:sldId id="404" r:id="rId20"/>
    <p:sldId id="418" r:id="rId21"/>
    <p:sldId id="392" r:id="rId22"/>
    <p:sldId id="393" r:id="rId23"/>
    <p:sldId id="394" r:id="rId24"/>
    <p:sldId id="395" r:id="rId25"/>
    <p:sldId id="396" r:id="rId26"/>
    <p:sldId id="405" r:id="rId27"/>
    <p:sldId id="407" r:id="rId28"/>
    <p:sldId id="408" r:id="rId29"/>
    <p:sldId id="409" r:id="rId30"/>
    <p:sldId id="411" r:id="rId31"/>
    <p:sldId id="412" r:id="rId32"/>
    <p:sldId id="413" r:id="rId33"/>
    <p:sldId id="415" r:id="rId34"/>
    <p:sldId id="41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45454"/>
    <a:srgbClr val="4F575C"/>
    <a:srgbClr val="FFB719"/>
    <a:srgbClr val="FAFAFA"/>
    <a:srgbClr val="FFDB34"/>
    <a:srgbClr val="000066"/>
    <a:srgbClr val="7C7B7E"/>
    <a:srgbClr val="95A2AA"/>
    <a:srgbClr val="97A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8" autoAdjust="0"/>
    <p:restoredTop sz="94792" autoAdjust="0"/>
  </p:normalViewPr>
  <p:slideViewPr>
    <p:cSldViewPr snapToObjects="1">
      <p:cViewPr>
        <p:scale>
          <a:sx n="77" d="100"/>
          <a:sy n="77" d="100"/>
        </p:scale>
        <p:origin x="-1098"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542916-5753-1449-80B7-9306EBC842BE}" type="datetimeFigureOut">
              <a:rPr lang="en-US" smtClean="0"/>
              <a:pPr/>
              <a:t>5/29/2012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8FD79F-8B48-D04D-B42E-3E26C75E62E4}" type="slidenum">
              <a:rPr lang="en-US" smtClean="0"/>
              <a:pPr/>
              <a:t>‹#›</a:t>
            </a:fld>
            <a:endParaRPr lang="en-US" dirty="0"/>
          </a:p>
        </p:txBody>
      </p:sp>
    </p:spTree>
    <p:extLst>
      <p:ext uri="{BB962C8B-B14F-4D97-AF65-F5344CB8AC3E}">
        <p14:creationId xmlns:p14="http://schemas.microsoft.com/office/powerpoint/2010/main" val="26943283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197112-5BD0-9346-86F8-8BF69A26D0C3}" type="datetimeFigureOut">
              <a:rPr lang="en-US" smtClean="0"/>
              <a:pPr/>
              <a:t>5/29/2012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6BFD60-78DD-AB42-9BC2-8976C95DA098}" type="slidenum">
              <a:rPr lang="en-US" smtClean="0"/>
              <a:pPr/>
              <a:t>‹#›</a:t>
            </a:fld>
            <a:endParaRPr lang="en-US" dirty="0"/>
          </a:p>
        </p:txBody>
      </p:sp>
    </p:spTree>
    <p:extLst>
      <p:ext uri="{BB962C8B-B14F-4D97-AF65-F5344CB8AC3E}">
        <p14:creationId xmlns:p14="http://schemas.microsoft.com/office/powerpoint/2010/main" val="15551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6BFD60-78DD-AB42-9BC2-8976C95DA09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relive the experiences of your first partners conference.</a:t>
            </a:r>
          </a:p>
          <a:p>
            <a:endParaRPr lang="en-US" dirty="0"/>
          </a:p>
          <a:p>
            <a:r>
              <a:rPr lang="en-US" dirty="0"/>
              <a:t>Aloha – it’s a privilege to be presenting to you</a:t>
            </a:r>
          </a:p>
          <a:p>
            <a:endParaRPr lang="en-US" dirty="0"/>
          </a:p>
          <a:p>
            <a:r>
              <a:rPr lang="en-US" dirty="0"/>
              <a:t>share with you a view of the strategic direction </a:t>
            </a:r>
          </a:p>
          <a:p>
            <a:endParaRPr lang="en-US" dirty="0"/>
          </a:p>
          <a:p>
            <a:r>
              <a:rPr lang="en-US" dirty="0"/>
              <a:t>redefining the  somewhat narrow MSS market of Maritime, Aviation and Land. We are developing the tools to allow you to go beyond the traditional MSS market. </a:t>
            </a:r>
          </a:p>
          <a:p>
            <a:endParaRPr lang="en-US" dirty="0"/>
          </a:p>
          <a:p>
            <a:r>
              <a:rPr lang="en-US" dirty="0"/>
              <a:t>We have 4 key tenets of this strategy:</a:t>
            </a:r>
          </a:p>
          <a:p>
            <a:endParaRPr lang="en-US" dirty="0"/>
          </a:p>
          <a:p>
            <a:r>
              <a:rPr lang="en-US" dirty="0"/>
              <a:t>Simplify Connections means two things</a:t>
            </a:r>
          </a:p>
          <a:p>
            <a:pPr marL="173336" indent="-173336">
              <a:buFontTx/>
              <a:buChar char="-"/>
            </a:pPr>
            <a:r>
              <a:rPr lang="en-US" dirty="0"/>
              <a:t>Iridium Force strategy of connecting personal portable </a:t>
            </a:r>
            <a:r>
              <a:rPr lang="en-US" dirty="0" smtClean="0"/>
              <a:t>WiFi </a:t>
            </a:r>
            <a:r>
              <a:rPr lang="en-US" dirty="0"/>
              <a:t>devices</a:t>
            </a:r>
          </a:p>
          <a:p>
            <a:pPr marL="178276" indent="-178276">
              <a:buFontTx/>
              <a:buChar char="-"/>
            </a:pPr>
            <a:r>
              <a:rPr lang="en-US" dirty="0"/>
              <a:t>technology options to connect to Iridium; Modules, components and waveforms</a:t>
            </a:r>
          </a:p>
          <a:p>
            <a:endParaRPr lang="en-US" dirty="0"/>
          </a:p>
          <a:p>
            <a:r>
              <a:rPr lang="en-US" dirty="0"/>
              <a:t>Size, Weight and Cost</a:t>
            </a:r>
          </a:p>
          <a:p>
            <a:r>
              <a:rPr lang="en-US" dirty="0"/>
              <a:t>- reduction of size, weight and cost is a necessity for us all to dramatically increase sales and penetration into markets not previously served</a:t>
            </a:r>
          </a:p>
          <a:p>
            <a:pPr marL="178276" indent="-178276">
              <a:buFontTx/>
              <a:buChar char="-"/>
            </a:pPr>
            <a:r>
              <a:rPr lang="en-US" dirty="0"/>
              <a:t>As you know our goal is not to build everything ourself…so we need to give you smaller, less expensive options</a:t>
            </a:r>
          </a:p>
          <a:p>
            <a:endParaRPr lang="en-US" dirty="0"/>
          </a:p>
          <a:p>
            <a:r>
              <a:rPr lang="en-US" dirty="0"/>
              <a:t>New Services</a:t>
            </a:r>
          </a:p>
          <a:p>
            <a:pPr marL="178276" indent="-178276">
              <a:buFontTx/>
              <a:buChar char="-"/>
            </a:pPr>
            <a:r>
              <a:rPr lang="en-US" dirty="0"/>
              <a:t>Historical investments in new services: OpenPort, Aviation Safety Services</a:t>
            </a:r>
          </a:p>
          <a:p>
            <a:pPr marL="178276" indent="-178276">
              <a:buFontTx/>
              <a:buChar char="-"/>
            </a:pPr>
            <a:r>
              <a:rPr lang="en-US" dirty="0"/>
              <a:t>Commercial PTT and Global Data Broadcast. </a:t>
            </a:r>
          </a:p>
          <a:p>
            <a:pPr marL="178276" indent="-178276">
              <a:buFontTx/>
              <a:buChar char="-"/>
            </a:pPr>
            <a:endParaRPr lang="en-US" dirty="0"/>
          </a:p>
          <a:p>
            <a:r>
              <a:rPr lang="en-US" dirty="0"/>
              <a:t>Preparing You for NEXT</a:t>
            </a:r>
          </a:p>
          <a:p>
            <a:pPr marL="178276" indent="-178276">
              <a:buFontTx/>
              <a:buChar char="-"/>
            </a:pPr>
            <a:r>
              <a:rPr lang="en-US" dirty="0"/>
              <a:t>Herman and I are currently thinking about how we can help you prepare for NEXT.</a:t>
            </a:r>
          </a:p>
          <a:p>
            <a:pPr marL="178276" indent="-178276">
              <a:buFontTx/>
              <a:buChar char="-"/>
            </a:pPr>
            <a:r>
              <a:rPr lang="en-US" dirty="0"/>
              <a:t>Our goal smoothest transition possible to NEXT and a path to grow your businesses with Iridium</a:t>
            </a:r>
          </a:p>
          <a:p>
            <a:pPr marL="178276" indent="-178276">
              <a:buFontTx/>
              <a:buChar char="-"/>
            </a:pPr>
            <a:endParaRPr lang="en-US" dirty="0"/>
          </a:p>
          <a:p>
            <a:pPr marL="178276" indent="-178276">
              <a:buFontTx/>
              <a:buChar char="-"/>
            </a:pPr>
            <a:r>
              <a:rPr lang="en-US" dirty="0"/>
              <a:t>We will share with  you:</a:t>
            </a:r>
          </a:p>
          <a:p>
            <a:pPr marL="640505" lvl="1" indent="-178276">
              <a:buFontTx/>
              <a:buChar char="-"/>
            </a:pPr>
            <a:r>
              <a:rPr lang="en-US" dirty="0"/>
              <a:t>a new set of ASICs that are NEXT upgradable</a:t>
            </a:r>
          </a:p>
          <a:p>
            <a:pPr marL="640505" lvl="1" indent="-178276">
              <a:buFontTx/>
              <a:buChar char="-"/>
            </a:pPr>
            <a:r>
              <a:rPr lang="en-US" dirty="0"/>
              <a:t>timing to receive technical documentation</a:t>
            </a:r>
          </a:p>
          <a:p>
            <a:endParaRPr lang="en-US" dirty="0"/>
          </a:p>
        </p:txBody>
      </p:sp>
      <p:sp>
        <p:nvSpPr>
          <p:cNvPr id="4" name="Slide Number Placeholder 3"/>
          <p:cNvSpPr>
            <a:spLocks noGrp="1"/>
          </p:cNvSpPr>
          <p:nvPr>
            <p:ph type="sldNum" sz="quarter" idx="10"/>
          </p:nvPr>
        </p:nvSpPr>
        <p:spPr/>
        <p:txBody>
          <a:bodyPr/>
          <a:lstStyle/>
          <a:p>
            <a:fld id="{CAD2A781-AD05-7643-A0C0-84391739A210}" type="slidenum">
              <a:rPr lang="en-US" smtClean="0"/>
              <a:pPr/>
              <a:t>10</a:t>
            </a:fld>
            <a:endParaRPr lang="en-US" dirty="0"/>
          </a:p>
        </p:txBody>
      </p:sp>
    </p:spTree>
    <p:extLst>
      <p:ext uri="{BB962C8B-B14F-4D97-AF65-F5344CB8AC3E}">
        <p14:creationId xmlns:p14="http://schemas.microsoft.com/office/powerpoint/2010/main" val="1346567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smtClean="0">
                <a:latin typeface="Lucida Grande"/>
                <a:ea typeface="ヒラギノ角ゴ Pro W3"/>
                <a:cs typeface="ヒラギノ角ゴ Pro W3"/>
              </a:rPr>
              <a:t> Ted to cover in more detail</a:t>
            </a:r>
          </a:p>
        </p:txBody>
      </p:sp>
      <p:sp>
        <p:nvSpPr>
          <p:cNvPr id="36868" name="Slide Number Placeholder 3"/>
          <p:cNvSpPr txBox="1">
            <a:spLocks noGrp="1"/>
          </p:cNvSpPr>
          <p:nvPr/>
        </p:nvSpPr>
        <p:spPr bwMode="auto">
          <a:xfrm>
            <a:off x="3884614" y="8685213"/>
            <a:ext cx="2971800" cy="457200"/>
          </a:xfrm>
          <a:prstGeom prst="rect">
            <a:avLst/>
          </a:prstGeom>
          <a:noFill/>
          <a:ln w="9525">
            <a:noFill/>
            <a:miter lim="800000"/>
            <a:headEnd/>
            <a:tailEnd/>
          </a:ln>
        </p:spPr>
        <p:txBody>
          <a:bodyPr lIns="91432" tIns="45716" rIns="91432" bIns="45716" anchor="b"/>
          <a:lstStyle/>
          <a:p>
            <a:pPr algn="r"/>
            <a:fld id="{9B48012C-5F77-42FB-88A1-701A29224AC1}" type="slidenum">
              <a:rPr lang="en-US" sz="1200"/>
              <a:pPr algn="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Marketing Launch Program:</a:t>
            </a:r>
          </a:p>
          <a:p>
            <a:pPr lvl="1"/>
            <a:r>
              <a:rPr lang="en-US" dirty="0" smtClean="0"/>
              <a:t>Development of a complete communications program targeted to our partners, key stakeholders and end-users</a:t>
            </a:r>
          </a:p>
          <a:p>
            <a:pPr lvl="1"/>
            <a:r>
              <a:rPr lang="en-US" dirty="0" smtClean="0"/>
              <a:t>The new Iridium handset is part of a larger corporate brand strategy – Iridium FORCE and will include ongoing in-hand communications products, such as a wireless device, and personal locators devices developed by our partner ecosystem.</a:t>
            </a:r>
          </a:p>
          <a:p>
            <a:pPr lvl="2"/>
            <a:r>
              <a:rPr lang="en-US" dirty="0" err="1" smtClean="0"/>
              <a:t>Incl</a:t>
            </a:r>
            <a:r>
              <a:rPr lang="en-US" dirty="0" smtClean="0"/>
              <a:t>:  Iridium Extreme, Iridium Wi-Fi Accessory, </a:t>
            </a:r>
            <a:r>
              <a:rPr lang="en-US" dirty="0" err="1" smtClean="0"/>
              <a:t>Wi-fi</a:t>
            </a:r>
            <a:r>
              <a:rPr lang="en-US" dirty="0" smtClean="0"/>
              <a:t> Software,  </a:t>
            </a:r>
            <a:r>
              <a:rPr lang="en-US" dirty="0" err="1" smtClean="0"/>
              <a:t>etc</a:t>
            </a:r>
            <a:endParaRPr lang="en-US" dirty="0" smtClean="0"/>
          </a:p>
          <a:p>
            <a:pPr lvl="1"/>
            <a:r>
              <a:rPr lang="en-US" dirty="0" smtClean="0"/>
              <a:t>Handset has been launched with the brand name – Iridium Extreme, with “9575” becoming the model number.</a:t>
            </a:r>
          </a:p>
        </p:txBody>
      </p:sp>
      <p:sp>
        <p:nvSpPr>
          <p:cNvPr id="4" name="Slide Number Placeholder 3"/>
          <p:cNvSpPr>
            <a:spLocks noGrp="1"/>
          </p:cNvSpPr>
          <p:nvPr>
            <p:ph type="sldNum" sz="quarter" idx="10"/>
          </p:nvPr>
        </p:nvSpPr>
        <p:spPr/>
        <p:txBody>
          <a:bodyPr/>
          <a:lstStyle/>
          <a:p>
            <a:fld id="{6B6BFD60-78DD-AB42-9BC2-8976C95DA098}"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Marketing Launch Program:</a:t>
            </a:r>
          </a:p>
          <a:p>
            <a:pPr lvl="1"/>
            <a:r>
              <a:rPr lang="en-US" dirty="0" smtClean="0"/>
              <a:t>Development of a complete communications program targeted to our partners, key stakeholders and end-users</a:t>
            </a:r>
          </a:p>
          <a:p>
            <a:pPr lvl="1"/>
            <a:r>
              <a:rPr lang="en-US" dirty="0" smtClean="0"/>
              <a:t>The new Iridium handset is part of a larger corporate brand strategy – Iridium FORCE and will include ongoing in-hand communications products, such as a wireless device, and personal locators devices developed by our partner ecosystem.</a:t>
            </a:r>
          </a:p>
          <a:p>
            <a:pPr lvl="2"/>
            <a:r>
              <a:rPr lang="en-US" dirty="0" err="1" smtClean="0"/>
              <a:t>Incl</a:t>
            </a:r>
            <a:r>
              <a:rPr lang="en-US" dirty="0" smtClean="0"/>
              <a:t>:  Iridium Extreme, Iridium Wi-Fi Accessory, </a:t>
            </a:r>
            <a:r>
              <a:rPr lang="en-US" dirty="0" err="1" smtClean="0"/>
              <a:t>Wi-fi</a:t>
            </a:r>
            <a:r>
              <a:rPr lang="en-US" dirty="0" smtClean="0"/>
              <a:t> Software,  </a:t>
            </a:r>
            <a:r>
              <a:rPr lang="en-US" dirty="0" err="1" smtClean="0"/>
              <a:t>etc</a:t>
            </a:r>
            <a:endParaRPr lang="en-US" dirty="0" smtClean="0"/>
          </a:p>
          <a:p>
            <a:pPr lvl="1"/>
            <a:r>
              <a:rPr lang="en-US" dirty="0" smtClean="0"/>
              <a:t>Handset has been launched with the brand name – Iridium Extreme, with “9575” becoming the model number.</a:t>
            </a:r>
          </a:p>
        </p:txBody>
      </p:sp>
      <p:sp>
        <p:nvSpPr>
          <p:cNvPr id="4" name="Slide Number Placeholder 3"/>
          <p:cNvSpPr>
            <a:spLocks noGrp="1"/>
          </p:cNvSpPr>
          <p:nvPr>
            <p:ph type="sldNum" sz="quarter" idx="10"/>
          </p:nvPr>
        </p:nvSpPr>
        <p:spPr/>
        <p:txBody>
          <a:bodyPr/>
          <a:lstStyle/>
          <a:p>
            <a:fld id="{6B6BFD60-78DD-AB42-9BC2-8976C95DA098}"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at heart the product storyboard. All that sets this satellite phone apart in the industry is here.</a:t>
            </a:r>
            <a:endParaRPr lang="en-US" dirty="0"/>
          </a:p>
        </p:txBody>
      </p:sp>
      <p:sp>
        <p:nvSpPr>
          <p:cNvPr id="4" name="Slide Number Placeholder 3"/>
          <p:cNvSpPr>
            <a:spLocks noGrp="1"/>
          </p:cNvSpPr>
          <p:nvPr>
            <p:ph type="sldNum" sz="quarter" idx="10"/>
          </p:nvPr>
        </p:nvSpPr>
        <p:spPr/>
        <p:txBody>
          <a:bodyPr/>
          <a:lstStyle/>
          <a:p>
            <a:fld id="{6B6BFD60-78DD-AB42-9BC2-8976C95DA09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dirty="0" smtClean="0"/>
          </a:p>
        </p:txBody>
      </p:sp>
      <p:sp>
        <p:nvSpPr>
          <p:cNvPr id="10244" name="Slide Number Placeholder 3"/>
          <p:cNvSpPr>
            <a:spLocks noGrp="1"/>
          </p:cNvSpPr>
          <p:nvPr>
            <p:ph type="sldNum" sz="quarter" idx="5"/>
          </p:nvPr>
        </p:nvSpPr>
        <p:spPr/>
        <p:txBody>
          <a:bodyPr/>
          <a:lstStyle/>
          <a:p>
            <a:pPr defTabSz="914679">
              <a:defRPr/>
            </a:pPr>
            <a:fld id="{166F3776-6D9A-458A-8C89-960B95FCF40D}" type="slidenum">
              <a:rPr lang="en-US" smtClean="0"/>
              <a:pPr defTabSz="914679">
                <a:defRPr/>
              </a:pPr>
              <a:t>17</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19</a:t>
            </a:fld>
            <a:endParaRPr lang="en-US" dirty="0"/>
          </a:p>
        </p:txBody>
      </p:sp>
    </p:spTree>
    <p:extLst>
      <p:ext uri="{BB962C8B-B14F-4D97-AF65-F5344CB8AC3E}">
        <p14:creationId xmlns:p14="http://schemas.microsoft.com/office/powerpoint/2010/main" val="1408363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smtClean="0">
                <a:latin typeface="Lucida Grande"/>
                <a:ea typeface="ヒラギノ角ゴ Pro W3"/>
                <a:cs typeface="ヒラギノ角ゴ Pro W3"/>
              </a:rPr>
              <a:t> Ted to cover in more detail</a:t>
            </a:r>
          </a:p>
        </p:txBody>
      </p:sp>
      <p:sp>
        <p:nvSpPr>
          <p:cNvPr id="36868" name="Slide Number Placeholder 3"/>
          <p:cNvSpPr txBox="1">
            <a:spLocks noGrp="1"/>
          </p:cNvSpPr>
          <p:nvPr/>
        </p:nvSpPr>
        <p:spPr bwMode="auto">
          <a:xfrm>
            <a:off x="3884614" y="8685213"/>
            <a:ext cx="2971800" cy="457200"/>
          </a:xfrm>
          <a:prstGeom prst="rect">
            <a:avLst/>
          </a:prstGeom>
          <a:noFill/>
          <a:ln w="9525">
            <a:noFill/>
            <a:miter lim="800000"/>
            <a:headEnd/>
            <a:tailEnd/>
          </a:ln>
        </p:spPr>
        <p:txBody>
          <a:bodyPr lIns="91432" tIns="45716" rIns="91432" bIns="45716" anchor="b"/>
          <a:lstStyle/>
          <a:p>
            <a:pPr algn="r"/>
            <a:fld id="{9B48012C-5F77-42FB-88A1-701A29224AC1}" type="slidenum">
              <a:rPr lang="en-US" sz="1200"/>
              <a:pPr algn="r"/>
              <a:t>20</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21</a:t>
            </a:fld>
            <a:endParaRPr lang="en-US" dirty="0"/>
          </a:p>
        </p:txBody>
      </p:sp>
    </p:spTree>
    <p:extLst>
      <p:ext uri="{BB962C8B-B14F-4D97-AF65-F5344CB8AC3E}">
        <p14:creationId xmlns:p14="http://schemas.microsoft.com/office/powerpoint/2010/main" val="1687301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22</a:t>
            </a:fld>
            <a:endParaRPr lang="en-US" dirty="0"/>
          </a:p>
        </p:txBody>
      </p:sp>
    </p:spTree>
    <p:extLst>
      <p:ext uri="{BB962C8B-B14F-4D97-AF65-F5344CB8AC3E}">
        <p14:creationId xmlns:p14="http://schemas.microsoft.com/office/powerpoint/2010/main" val="119481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smtClean="0">
                <a:latin typeface="Lucida Grande"/>
                <a:ea typeface="ヒラギノ角ゴ Pro W3"/>
                <a:cs typeface="ヒラギノ角ゴ Pro W3"/>
              </a:rPr>
              <a:t> Ted to cover in more detail</a:t>
            </a:r>
          </a:p>
        </p:txBody>
      </p:sp>
      <p:sp>
        <p:nvSpPr>
          <p:cNvPr id="36868" name="Slide Number Placeholder 3"/>
          <p:cNvSpPr txBox="1">
            <a:spLocks noGrp="1"/>
          </p:cNvSpPr>
          <p:nvPr/>
        </p:nvSpPr>
        <p:spPr bwMode="auto">
          <a:xfrm>
            <a:off x="3884614" y="8685213"/>
            <a:ext cx="2971800" cy="457200"/>
          </a:xfrm>
          <a:prstGeom prst="rect">
            <a:avLst/>
          </a:prstGeom>
          <a:noFill/>
          <a:ln w="9525">
            <a:noFill/>
            <a:miter lim="800000"/>
            <a:headEnd/>
            <a:tailEnd/>
          </a:ln>
        </p:spPr>
        <p:txBody>
          <a:bodyPr lIns="91432" tIns="45716" rIns="91432" bIns="45716" anchor="b"/>
          <a:lstStyle/>
          <a:p>
            <a:pPr algn="r"/>
            <a:fld id="{9B48012C-5F77-42FB-88A1-701A29224AC1}" type="slidenum">
              <a:rPr lang="en-US" sz="1200"/>
              <a:pPr algn="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57146">
              <a:defRPr/>
            </a:pPr>
            <a:r>
              <a:rPr lang="en-US" dirty="0" smtClean="0"/>
              <a:t>Become provider of the smallest data module footprint in MSS space</a:t>
            </a:r>
          </a:p>
          <a:p>
            <a:endParaRPr lang="en-US" dirty="0"/>
          </a:p>
        </p:txBody>
      </p:sp>
      <p:sp>
        <p:nvSpPr>
          <p:cNvPr id="4" name="Slide Number Placeholder 3"/>
          <p:cNvSpPr>
            <a:spLocks noGrp="1"/>
          </p:cNvSpPr>
          <p:nvPr>
            <p:ph type="sldNum" sz="quarter" idx="10"/>
          </p:nvPr>
        </p:nvSpPr>
        <p:spPr/>
        <p:txBody>
          <a:bodyPr/>
          <a:lstStyle/>
          <a:p>
            <a:fld id="{6B6BFD60-78DD-AB42-9BC2-8976C95DA098}" type="slidenum">
              <a:rPr lang="en-US" smtClean="0"/>
              <a:pPr/>
              <a:t>23</a:t>
            </a:fld>
            <a:endParaRPr lang="en-US"/>
          </a:p>
        </p:txBody>
      </p:sp>
    </p:spTree>
    <p:extLst>
      <p:ext uri="{BB962C8B-B14F-4D97-AF65-F5344CB8AC3E}">
        <p14:creationId xmlns:p14="http://schemas.microsoft.com/office/powerpoint/2010/main" val="72973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24</a:t>
            </a:fld>
            <a:endParaRPr lang="en-US" dirty="0"/>
          </a:p>
        </p:txBody>
      </p:sp>
    </p:spTree>
    <p:extLst>
      <p:ext uri="{BB962C8B-B14F-4D97-AF65-F5344CB8AC3E}">
        <p14:creationId xmlns:p14="http://schemas.microsoft.com/office/powerpoint/2010/main" val="218501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25</a:t>
            </a:fld>
            <a:endParaRPr lang="en-US" dirty="0"/>
          </a:p>
        </p:txBody>
      </p:sp>
    </p:spTree>
    <p:extLst>
      <p:ext uri="{BB962C8B-B14F-4D97-AF65-F5344CB8AC3E}">
        <p14:creationId xmlns:p14="http://schemas.microsoft.com/office/powerpoint/2010/main" val="3269593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GB" smtClean="0">
              <a:latin typeface="Lucida Grande"/>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6E2FA6A5-9705-44E2-A5B6-29AE7B3809FB}"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GB" smtClean="0">
              <a:latin typeface="Lucida Grande"/>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D7F88B94-D3FE-4BF9-8B48-756188FB8818}" type="slidenum">
              <a:rPr lang="en-US" smtClean="0"/>
              <a:pPr>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latin typeface="Lucida Grande"/>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DF9CBB3D-15EE-49CA-B6AD-1D27CEBB20E3}"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AC3F948-1966-4E75-97D7-9E68C014AD81}" type="slidenum">
              <a:rPr lang="en-US" smtClean="0"/>
              <a:pPr>
                <a:defRPr/>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mtClean="0">
                <a:latin typeface="Lucida Grande"/>
                <a:ea typeface="ヒラギノ角ゴ Pro W3"/>
                <a:cs typeface="ヒラギノ角ゴ Pro W3"/>
              </a:rPr>
              <a:t>Around the Americas</a:t>
            </a:r>
          </a:p>
        </p:txBody>
      </p:sp>
      <p:sp>
        <p:nvSpPr>
          <p:cNvPr id="4" name="Slide Number Placeholder 3"/>
          <p:cNvSpPr>
            <a:spLocks noGrp="1"/>
          </p:cNvSpPr>
          <p:nvPr>
            <p:ph type="sldNum" sz="quarter" idx="5"/>
          </p:nvPr>
        </p:nvSpPr>
        <p:spPr/>
        <p:txBody>
          <a:bodyPr/>
          <a:lstStyle/>
          <a:p>
            <a:pPr>
              <a:defRPr/>
            </a:pPr>
            <a:fld id="{3AE5B243-6804-4A19-AE57-BB9CD6407037}" type="slidenum">
              <a:rPr lang="en-US" smtClean="0"/>
              <a:pPr>
                <a:defRPr/>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xfrm>
            <a:off x="686098" y="4342191"/>
            <a:ext cx="5485805" cy="4115405"/>
          </a:xfrm>
          <a:noFill/>
          <a:ln/>
        </p:spPr>
        <p:txBody>
          <a:bodyPr/>
          <a:lstStyle/>
          <a:p>
            <a:endParaRPr lang="en-GB"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ceholder 2"/>
          <p:cNvSpPr>
            <a:spLocks noGrp="1" noRot="1" noChangeAspect="1" noChangeArrowheads="1" noTextEdit="1"/>
          </p:cNvSpPr>
          <p:nvPr>
            <p:ph type="sldImg"/>
          </p:nvPr>
        </p:nvSpPr>
        <p:spPr>
          <a:ln/>
        </p:spPr>
      </p:sp>
      <p:sp>
        <p:nvSpPr>
          <p:cNvPr id="48131" name="Placeholder 3"/>
          <p:cNvSpPr>
            <a:spLocks noGrp="1" noChangeArrowheads="1"/>
          </p:cNvSpPr>
          <p:nvPr>
            <p:ph type="body" idx="1"/>
          </p:nvPr>
        </p:nvSpPr>
        <p:spPr>
          <a:noFill/>
          <a:ln/>
        </p:spPr>
        <p:txBody>
          <a:bodyPr/>
          <a:lstStyle/>
          <a:p>
            <a:endParaRPr lang="en-US" smtClean="0">
              <a:latin typeface="Lucida Grande"/>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3</a:t>
            </a:fld>
            <a:endParaRPr lang="en-US" dirty="0"/>
          </a:p>
        </p:txBody>
      </p:sp>
    </p:spTree>
    <p:extLst>
      <p:ext uri="{BB962C8B-B14F-4D97-AF65-F5344CB8AC3E}">
        <p14:creationId xmlns:p14="http://schemas.microsoft.com/office/powerpoint/2010/main" val="129206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orbits that satellites fly in tend categorized in three rough categories – LEO, MEO, and GEO, standing for low and medium and geosynchronous Earth orbits.  GEO orbits are the most utilized for communications satellites, since their orbit period is the same as the time it takes the Earth to routine, therefore the satellite appear fixed in the sky</a:t>
            </a:r>
            <a:endParaRPr lang="en-US" dirty="0" smtClean="0"/>
          </a:p>
          <a:p>
            <a:endParaRPr lang="en-US" dirty="0" smtClean="0"/>
          </a:p>
          <a:p>
            <a:r>
              <a:rPr lang="en-US" dirty="0" smtClean="0"/>
              <a:t>-Iridium provides a </a:t>
            </a:r>
            <a:r>
              <a:rPr lang="en-US" baseline="0" dirty="0" smtClean="0"/>
              <a:t>LEO constellation architecture with 66 operational satellites in 11 orbital planes, featuring a “mesh” around the globe</a:t>
            </a:r>
          </a:p>
          <a:p>
            <a:endParaRPr lang="en-US" baseline="0" dirty="0" smtClean="0"/>
          </a:p>
          <a:p>
            <a:r>
              <a:rPr lang="en-US" baseline="0" dirty="0" smtClean="0"/>
              <a:t>-This provides a number of important features</a:t>
            </a:r>
          </a:p>
          <a:p>
            <a:endParaRPr lang="en-US" i="1" baseline="0" dirty="0" smtClean="0"/>
          </a:p>
          <a:p>
            <a:pPr lvl="2"/>
            <a:r>
              <a:rPr lang="en-US" dirty="0" smtClean="0"/>
              <a:t>Higher signal quality communications links</a:t>
            </a:r>
          </a:p>
          <a:p>
            <a:pPr lvl="2"/>
            <a:r>
              <a:rPr lang="en-US" dirty="0" smtClean="0"/>
              <a:t>Superior, smaller, less power hungry user equipment designs</a:t>
            </a:r>
          </a:p>
          <a:p>
            <a:pPr lvl="2"/>
            <a:r>
              <a:rPr lang="en-US" dirty="0" smtClean="0"/>
              <a:t>Lowest possible end-to-end latency (no frustrating “walkie-talkie” conversations)</a:t>
            </a:r>
          </a:p>
          <a:p>
            <a:pPr lvl="2"/>
            <a:endParaRPr lang="en-US" dirty="0" smtClean="0"/>
          </a:p>
          <a:p>
            <a:pPr lvl="2"/>
            <a:r>
              <a:rPr lang="en-US" dirty="0" smtClean="0"/>
              <a:t>User and gateway don’t need to be in same satellite footprint</a:t>
            </a:r>
          </a:p>
          <a:p>
            <a:pPr lvl="2"/>
            <a:r>
              <a:rPr lang="en-US" dirty="0" smtClean="0"/>
              <a:t>Multiple pathways available to route network traffic from point A to point B</a:t>
            </a:r>
          </a:p>
          <a:p>
            <a:pPr lvl="2"/>
            <a:r>
              <a:rPr lang="en-US" dirty="0" smtClean="0"/>
              <a:t>Can mitigate network problems using coverage from neighboring satellites</a:t>
            </a:r>
          </a:p>
          <a:p>
            <a:pPr lvl="2"/>
            <a:r>
              <a:rPr lang="en-US" dirty="0" smtClean="0"/>
              <a:t>Make-before-break handover process ensures call continuity as satellites fly in and out of user’s view</a:t>
            </a:r>
          </a:p>
          <a:p>
            <a:pPr lvl="2"/>
            <a:endParaRPr lang="en-US" dirty="0" smtClean="0"/>
          </a:p>
          <a:p>
            <a:pPr lvl="2"/>
            <a:r>
              <a:rPr lang="en-US" dirty="0" smtClean="0"/>
              <a:t>No competing system covers the entire planet</a:t>
            </a:r>
          </a:p>
          <a:p>
            <a:pPr lvl="2"/>
            <a:r>
              <a:rPr lang="en-US" dirty="0" smtClean="0"/>
              <a:t>Iridium’s “canopy over the earth” uniquely delivers the ability to move information from anywhere to anywhere in near real time</a:t>
            </a:r>
          </a:p>
          <a:p>
            <a:endParaRPr lang="en-US" i="1" dirty="0"/>
          </a:p>
        </p:txBody>
      </p:sp>
      <p:sp>
        <p:nvSpPr>
          <p:cNvPr id="4" name="Slide Number Placeholder 3"/>
          <p:cNvSpPr>
            <a:spLocks noGrp="1"/>
          </p:cNvSpPr>
          <p:nvPr>
            <p:ph type="sldNum" sz="quarter" idx="10"/>
          </p:nvPr>
        </p:nvSpPr>
        <p:spPr/>
        <p:txBody>
          <a:bodyPr/>
          <a:lstStyle/>
          <a:p>
            <a:fld id="{6B6BFD60-78DD-AB42-9BC2-8976C95DA098}"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5</a:t>
            </a:fld>
            <a:endParaRPr lang="en-US" dirty="0"/>
          </a:p>
        </p:txBody>
      </p:sp>
    </p:spTree>
    <p:extLst>
      <p:ext uri="{BB962C8B-B14F-4D97-AF65-F5344CB8AC3E}">
        <p14:creationId xmlns:p14="http://schemas.microsoft.com/office/powerpoint/2010/main" val="215138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6</a:t>
            </a:fld>
            <a:endParaRPr lang="en-US" dirty="0"/>
          </a:p>
        </p:txBody>
      </p:sp>
    </p:spTree>
    <p:extLst>
      <p:ext uri="{BB962C8B-B14F-4D97-AF65-F5344CB8AC3E}">
        <p14:creationId xmlns:p14="http://schemas.microsoft.com/office/powerpoint/2010/main" val="258263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7</a:t>
            </a:fld>
            <a:endParaRPr lang="en-US" dirty="0"/>
          </a:p>
        </p:txBody>
      </p:sp>
    </p:spTree>
    <p:extLst>
      <p:ext uri="{BB962C8B-B14F-4D97-AF65-F5344CB8AC3E}">
        <p14:creationId xmlns:p14="http://schemas.microsoft.com/office/powerpoint/2010/main" val="298890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6BFD60-78DD-AB42-9BC2-8976C95DA098}" type="slidenum">
              <a:rPr lang="en-US" smtClean="0"/>
              <a:pPr/>
              <a:t>8</a:t>
            </a:fld>
            <a:endParaRPr lang="en-US" dirty="0"/>
          </a:p>
        </p:txBody>
      </p:sp>
    </p:spTree>
    <p:extLst>
      <p:ext uri="{BB962C8B-B14F-4D97-AF65-F5344CB8AC3E}">
        <p14:creationId xmlns:p14="http://schemas.microsoft.com/office/powerpoint/2010/main" val="3998640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483" indent="-173483">
              <a:buFont typeface="Arial" pitchFamily="34" charset="0"/>
              <a:buChar char="•"/>
            </a:pPr>
            <a:r>
              <a:rPr lang="en-US" sz="1400" dirty="0"/>
              <a:t>Once we were able to expand the type of devices that  we offered – we moved from a simple voice product, to a circuit switched data modem, to a voice and data modem that could be built into ships and airplanes, to a small packet based device that could create an Internet connection anywhere, we were able to address the real needs of many enterprises who were frustrated with the reach of terrestrial cell phone technology.  </a:t>
            </a:r>
            <a:endParaRPr lang="en-US" sz="1400" dirty="0" smtClean="0"/>
          </a:p>
          <a:p>
            <a:pPr marL="173483" indent="-173483">
              <a:buFont typeface="Arial" pitchFamily="34" charset="0"/>
              <a:buChar char="•"/>
            </a:pPr>
            <a:endParaRPr lang="en-US" sz="1400" dirty="0"/>
          </a:p>
          <a:p>
            <a:pPr marL="173483" indent="-173483">
              <a:buFont typeface="Arial" pitchFamily="34" charset="0"/>
              <a:buChar char="•"/>
            </a:pPr>
            <a:r>
              <a:rPr lang="en-US" sz="1400" dirty="0" smtClean="0"/>
              <a:t>Our </a:t>
            </a:r>
            <a:r>
              <a:rPr lang="en-US" sz="1400" dirty="0"/>
              <a:t>latest technology, developed largely by the team here at CCL, takes us into the high speed data business – a fast growing market as the need for bandwidth around the globe is exploding</a:t>
            </a:r>
            <a:r>
              <a:rPr lang="en-US" sz="1400" dirty="0" smtClean="0"/>
              <a:t>.</a:t>
            </a:r>
            <a:endParaRPr lang="en-US" sz="1400" dirty="0"/>
          </a:p>
        </p:txBody>
      </p:sp>
      <p:sp>
        <p:nvSpPr>
          <p:cNvPr id="4" name="Slide Number Placeholder 3"/>
          <p:cNvSpPr>
            <a:spLocks noGrp="1"/>
          </p:cNvSpPr>
          <p:nvPr>
            <p:ph type="sldNum" sz="quarter" idx="10"/>
          </p:nvPr>
        </p:nvSpPr>
        <p:spPr/>
        <p:txBody>
          <a:bodyPr/>
          <a:lstStyle/>
          <a:p>
            <a:fld id="{EC6A6C50-D8CC-E148-90E0-EC7A0EB956CC}" type="slidenum">
              <a:rPr lang="en-US" smtClean="0"/>
              <a:pPr/>
              <a:t>9</a:t>
            </a:fld>
            <a:endParaRPr lang="en-US" dirty="0"/>
          </a:p>
        </p:txBody>
      </p:sp>
    </p:spTree>
    <p:extLst>
      <p:ext uri="{BB962C8B-B14F-4D97-AF65-F5344CB8AC3E}">
        <p14:creationId xmlns:p14="http://schemas.microsoft.com/office/powerpoint/2010/main" val="788293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Landing page.png"/>
          <p:cNvPicPr>
            <a:picLocks noChangeAspect="1"/>
          </p:cNvPicPr>
          <p:nvPr userDrawn="1"/>
        </p:nvPicPr>
        <p:blipFill>
          <a:blip r:embed="rId2" cstate="email"/>
          <a:stretch>
            <a:fillRect/>
          </a:stretch>
        </p:blipFill>
        <p:spPr>
          <a:xfrm>
            <a:off x="0" y="2057400"/>
            <a:ext cx="9144001" cy="3915232"/>
          </a:xfrm>
          <a:prstGeom prst="rect">
            <a:avLst/>
          </a:prstGeom>
        </p:spPr>
      </p:pic>
      <p:sp>
        <p:nvSpPr>
          <p:cNvPr id="4" name="Date Placeholder 3"/>
          <p:cNvSpPr>
            <a:spLocks noGrp="1"/>
          </p:cNvSpPr>
          <p:nvPr>
            <p:ph type="dt" sz="half" idx="10"/>
          </p:nvPr>
        </p:nvSpPr>
        <p:spPr/>
        <p:txBody>
          <a:bodyPr/>
          <a:lstStyle/>
          <a:p>
            <a:fld id="{A0E430DC-725D-4661-A854-05730EF26F7E}" type="datetime1">
              <a:rPr lang="en-US" smtClean="0"/>
              <a:pPr/>
              <a:t>5/29/2012</a:t>
            </a:fld>
            <a:endParaRPr lang="en-US" dirty="0"/>
          </a:p>
        </p:txBody>
      </p:sp>
      <p:sp>
        <p:nvSpPr>
          <p:cNvPr id="5" name="Footer Placeholder 4"/>
          <p:cNvSpPr>
            <a:spLocks noGrp="1"/>
          </p:cNvSpPr>
          <p:nvPr>
            <p:ph type="ftr" sz="quarter" idx="11"/>
          </p:nvPr>
        </p:nvSpPr>
        <p:spPr/>
        <p:txBody>
          <a:bodyPr/>
          <a:lstStyle/>
          <a:p>
            <a:r>
              <a:rPr lang="en-US" dirty="0" smtClean="0"/>
              <a:t>Iridium Proprietary and Confidential</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0FB364-4D2E-DF41-B5B8-FA356FFC585C}" type="slidenum">
              <a:rPr lang="en-US" smtClean="0"/>
              <a:pPr/>
              <a:t>‹#›</a:t>
            </a:fld>
            <a:endParaRPr lang="en-US" dirty="0"/>
          </a:p>
        </p:txBody>
      </p:sp>
      <p:pic>
        <p:nvPicPr>
          <p:cNvPr id="10" name="Picture 9" descr="Iridium_Everywhere_2Cfinal.png"/>
          <p:cNvPicPr>
            <a:picLocks noChangeAspect="1"/>
          </p:cNvPicPr>
          <p:nvPr userDrawn="1"/>
        </p:nvPicPr>
        <p:blipFill>
          <a:blip r:embed="rId3" cstate="email"/>
          <a:stretch>
            <a:fillRect/>
          </a:stretch>
        </p:blipFill>
        <p:spPr>
          <a:xfrm>
            <a:off x="4343400" y="440890"/>
            <a:ext cx="3613593" cy="1159310"/>
          </a:xfrm>
          <a:prstGeom prst="rect">
            <a:avLst/>
          </a:prstGeom>
        </p:spPr>
      </p:pic>
      <p:sp>
        <p:nvSpPr>
          <p:cNvPr id="13" name="Rectangle 12"/>
          <p:cNvSpPr/>
          <p:nvPr userDrawn="1"/>
        </p:nvSpPr>
        <p:spPr>
          <a:xfrm>
            <a:off x="6019800" y="6096000"/>
            <a:ext cx="3124201"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Keyline-2.png"/>
          <p:cNvPicPr>
            <a:picLocks noChangeAspect="1"/>
          </p:cNvPicPr>
          <p:nvPr userDrawn="1"/>
        </p:nvPicPr>
        <p:blipFill>
          <a:blip r:embed="rId4" cstate="email"/>
          <a:stretch>
            <a:fillRect/>
          </a:stretch>
        </p:blipFill>
        <p:spPr>
          <a:xfrm>
            <a:off x="2286000" y="2045203"/>
            <a:ext cx="6858001" cy="2221997"/>
          </a:xfrm>
          <a:prstGeom prst="rect">
            <a:avLst/>
          </a:prstGeom>
        </p:spPr>
      </p:pic>
      <p:pic>
        <p:nvPicPr>
          <p:cNvPr id="9" name="Picture 8" descr="Globes shadow small.png"/>
          <p:cNvPicPr>
            <a:picLocks noChangeAspect="1"/>
          </p:cNvPicPr>
          <p:nvPr userDrawn="1"/>
        </p:nvPicPr>
        <p:blipFill>
          <a:blip r:embed="rId5" cstate="email"/>
          <a:stretch>
            <a:fillRect/>
          </a:stretch>
        </p:blipFill>
        <p:spPr>
          <a:xfrm>
            <a:off x="47487" y="2436839"/>
            <a:ext cx="4143513" cy="3963961"/>
          </a:xfrm>
          <a:prstGeom prst="rect">
            <a:avLst/>
          </a:prstGeom>
        </p:spPr>
      </p:pic>
      <p:sp>
        <p:nvSpPr>
          <p:cNvPr id="2" name="Title 1"/>
          <p:cNvSpPr>
            <a:spLocks noGrp="1"/>
          </p:cNvSpPr>
          <p:nvPr>
            <p:ph type="ctrTitle" hasCustomPrompt="1"/>
          </p:nvPr>
        </p:nvSpPr>
        <p:spPr>
          <a:xfrm>
            <a:off x="2971800" y="2045203"/>
            <a:ext cx="6096001" cy="1066800"/>
          </a:xfrm>
        </p:spPr>
        <p:txBody>
          <a:bodyPr anchor="b" anchorCtr="0"/>
          <a:lstStyle>
            <a:lvl1pPr>
              <a:lnSpc>
                <a:spcPts val="2800"/>
              </a:lnSpc>
              <a:defRPr/>
            </a:lvl1pPr>
          </a:lstStyle>
          <a:p>
            <a:r>
              <a:rPr lang="en-CA" dirty="0" smtClean="0"/>
              <a:t>Click to edit Master title style guide</a:t>
            </a:r>
            <a:endParaRPr lang="en-US" dirty="0"/>
          </a:p>
        </p:txBody>
      </p:sp>
      <p:sp>
        <p:nvSpPr>
          <p:cNvPr id="3" name="Subtitle 2"/>
          <p:cNvSpPr>
            <a:spLocks noGrp="1"/>
          </p:cNvSpPr>
          <p:nvPr>
            <p:ph type="subTitle" idx="1"/>
          </p:nvPr>
        </p:nvSpPr>
        <p:spPr>
          <a:xfrm>
            <a:off x="2971801" y="3112002"/>
            <a:ext cx="6096000" cy="1231397"/>
          </a:xfrm>
        </p:spPr>
        <p:txBody>
          <a:bodyPr/>
          <a:lstStyle>
            <a:lvl1pPr marL="0" indent="0" algn="l">
              <a:buNone/>
              <a:defRPr>
                <a:solidFill>
                  <a:srgbClr val="4F57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1" name="Picture 10" descr="Reliable etc.png"/>
          <p:cNvPicPr>
            <a:picLocks noChangeAspect="1"/>
          </p:cNvPicPr>
          <p:nvPr userDrawn="1"/>
        </p:nvPicPr>
        <p:blipFill>
          <a:blip r:embed="rId6" cstate="email"/>
          <a:stretch>
            <a:fillRect/>
          </a:stretch>
        </p:blipFill>
        <p:spPr>
          <a:xfrm>
            <a:off x="3352800" y="6096000"/>
            <a:ext cx="4504953" cy="155448"/>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914400"/>
            <a:ext cx="5111750" cy="5211763"/>
          </a:xfrm>
        </p:spPr>
        <p:txBody>
          <a:bodyPr/>
          <a:lstStyle>
            <a:lvl1pPr>
              <a:defRPr sz="2000"/>
            </a:lvl1pPr>
            <a:lvl2pPr marL="463550" indent="-192088">
              <a:defRPr sz="2000"/>
            </a:lvl2pPr>
            <a:lvl3pPr marL="736600" indent="-163513">
              <a:defRPr sz="1600"/>
            </a:lvl3pPr>
            <a:lvl4pPr marL="968375" indent="-163513">
              <a:defRPr sz="1600"/>
            </a:lvl4pPr>
            <a:lvl5pPr marL="1255713" indent="-163513">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EAF0C-72B5-4270-80E5-9F19932C62AC}" type="datetime1">
              <a:rPr lang="en-US" smtClean="0"/>
              <a:pPr/>
              <a:t>5/29/2012</a:t>
            </a:fld>
            <a:endParaRPr lang="en-US" dirty="0"/>
          </a:p>
        </p:txBody>
      </p:sp>
      <p:sp>
        <p:nvSpPr>
          <p:cNvPr id="6" name="Footer Placeholder 5"/>
          <p:cNvSpPr>
            <a:spLocks noGrp="1"/>
          </p:cNvSpPr>
          <p:nvPr>
            <p:ph type="ftr" sz="quarter" idx="11"/>
          </p:nvPr>
        </p:nvSpPr>
        <p:spPr/>
        <p:txBody>
          <a:bodyPr/>
          <a:lstStyle/>
          <a:p>
            <a:r>
              <a:rPr lang="en-US" dirty="0" smtClean="0"/>
              <a:t>Iridium Proprietary and Confidential</a:t>
            </a:r>
            <a:endParaRPr lang="en-US" dirty="0"/>
          </a:p>
        </p:txBody>
      </p:sp>
      <p:sp>
        <p:nvSpPr>
          <p:cNvPr id="7" name="Slide Number Placeholder 6"/>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Background 1b.png"/>
          <p:cNvPicPr>
            <a:picLocks noChangeAspect="1"/>
          </p:cNvPicPr>
          <p:nvPr userDrawn="1"/>
        </p:nvPicPr>
        <p:blipFill>
          <a:blip r:embed="rId2"/>
          <a:stretch>
            <a:fillRect/>
          </a:stretch>
        </p:blipFill>
        <p:spPr>
          <a:xfrm>
            <a:off x="0" y="0"/>
            <a:ext cx="9144000" cy="3493105"/>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effectLst>
            <a:outerShdw blurRad="50800" dist="38100" dir="2700000" algn="tl" rotWithShape="0">
              <a:srgbClr val="000000">
                <a:alpha val="43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E4730-CD96-408E-8F58-7F43F5A643C2}" type="datetime1">
              <a:rPr lang="en-US" smtClean="0"/>
              <a:pPr/>
              <a:t>5/29/2012</a:t>
            </a:fld>
            <a:endParaRPr lang="en-US" dirty="0"/>
          </a:p>
        </p:txBody>
      </p:sp>
      <p:sp>
        <p:nvSpPr>
          <p:cNvPr id="6" name="Footer Placeholder 5"/>
          <p:cNvSpPr>
            <a:spLocks noGrp="1"/>
          </p:cNvSpPr>
          <p:nvPr>
            <p:ph type="ftr" sz="quarter" idx="11"/>
          </p:nvPr>
        </p:nvSpPr>
        <p:spPr/>
        <p:txBody>
          <a:bodyPr/>
          <a:lstStyle/>
          <a:p>
            <a:r>
              <a:rPr lang="en-US" dirty="0" smtClean="0"/>
              <a:t>Iridium Proprietary and Confidential</a:t>
            </a:r>
            <a:endParaRPr lang="en-US" dirty="0"/>
          </a:p>
        </p:txBody>
      </p:sp>
      <p:sp>
        <p:nvSpPr>
          <p:cNvPr id="7" name="Slide Number Placeholder 6"/>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pic>
        <p:nvPicPr>
          <p:cNvPr id="10" name="Picture 9" descr="Map.psd"/>
          <p:cNvPicPr>
            <a:picLocks noChangeAspect="1"/>
          </p:cNvPicPr>
          <p:nvPr userDrawn="1"/>
        </p:nvPicPr>
        <p:blipFill>
          <a:blip r:embed="rId2" cstate="email"/>
          <a:stretch>
            <a:fillRect/>
          </a:stretch>
        </p:blipFill>
        <p:spPr>
          <a:xfrm>
            <a:off x="0" y="612775"/>
            <a:ext cx="9144000" cy="298039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effectLst>
            <a:outerShdw blurRad="50800" dist="38100" dir="2700000" algn="tl" rotWithShape="0">
              <a:srgbClr val="000000">
                <a:alpha val="43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B1105E-B3D7-4326-BB62-042D238E28F6}" type="datetime1">
              <a:rPr lang="en-US" smtClean="0"/>
              <a:pPr/>
              <a:t>5/29/2012</a:t>
            </a:fld>
            <a:endParaRPr lang="en-US" dirty="0"/>
          </a:p>
        </p:txBody>
      </p:sp>
      <p:sp>
        <p:nvSpPr>
          <p:cNvPr id="6" name="Footer Placeholder 5"/>
          <p:cNvSpPr>
            <a:spLocks noGrp="1"/>
          </p:cNvSpPr>
          <p:nvPr>
            <p:ph type="ftr" sz="quarter" idx="11"/>
          </p:nvPr>
        </p:nvSpPr>
        <p:spPr/>
        <p:txBody>
          <a:bodyPr/>
          <a:lstStyle/>
          <a:p>
            <a:r>
              <a:rPr lang="en-US" dirty="0" smtClean="0"/>
              <a:t>Iridium Proprietary and Confidential</a:t>
            </a:r>
            <a:endParaRPr lang="en-US" dirty="0"/>
          </a:p>
        </p:txBody>
      </p:sp>
      <p:sp>
        <p:nvSpPr>
          <p:cNvPr id="7" name="Slide Number Placeholder 6"/>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Date Placeholder 1"/>
          <p:cNvSpPr>
            <a:spLocks noGrp="1"/>
          </p:cNvSpPr>
          <p:nvPr>
            <p:ph type="dt" sz="half" idx="10"/>
          </p:nvPr>
        </p:nvSpPr>
        <p:spPr/>
        <p:txBody>
          <a:bodyPr/>
          <a:lstStyle/>
          <a:p>
            <a:fld id="{1FEFDF2B-9FBF-4422-9AB4-82C40550F0E7}" type="datetime1">
              <a:rPr lang="en-US" smtClean="0"/>
              <a:pPr/>
              <a:t>5/29/2012</a:t>
            </a:fld>
            <a:endParaRPr lang="en-US" dirty="0"/>
          </a:p>
        </p:txBody>
      </p:sp>
      <p:sp>
        <p:nvSpPr>
          <p:cNvPr id="3" name="Footer Placeholder 2"/>
          <p:cNvSpPr>
            <a:spLocks noGrp="1"/>
          </p:cNvSpPr>
          <p:nvPr>
            <p:ph type="ftr" sz="quarter" idx="11"/>
          </p:nvPr>
        </p:nvSpPr>
        <p:spPr/>
        <p:txBody>
          <a:bodyPr/>
          <a:lstStyle/>
          <a:p>
            <a:r>
              <a:rPr lang="en-US" dirty="0" smtClean="0"/>
              <a:t>Iridium Proprietary and Confidential</a:t>
            </a:r>
            <a:endParaRPr lang="en-US" dirty="0"/>
          </a:p>
        </p:txBody>
      </p:sp>
      <p:sp>
        <p:nvSpPr>
          <p:cNvPr id="4" name="Slide Number Placeholder 3"/>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1B528E0F-8034-4526-9E32-876ADC2212B9}" type="datetime1">
              <a:rPr lang="en-US" smtClean="0"/>
              <a:pPr/>
              <a:t>5/29/2012</a:t>
            </a:fld>
            <a:endParaRPr lang="en-US" dirty="0"/>
          </a:p>
        </p:txBody>
      </p:sp>
      <p:sp>
        <p:nvSpPr>
          <p:cNvPr id="5" name="Footer Placeholder 4"/>
          <p:cNvSpPr>
            <a:spLocks noGrp="1"/>
          </p:cNvSpPr>
          <p:nvPr>
            <p:ph type="ftr" sz="quarter" idx="11"/>
          </p:nvPr>
        </p:nvSpPr>
        <p:spPr/>
        <p:txBody>
          <a:bodyPr/>
          <a:lstStyle/>
          <a:p>
            <a:r>
              <a:rPr lang="en-US" dirty="0" smtClean="0"/>
              <a:t>Iridium Proprietary and Confidential</a:t>
            </a:r>
            <a:endParaRPr lang="en-US" dirty="0"/>
          </a:p>
        </p:txBody>
      </p:sp>
      <p:sp>
        <p:nvSpPr>
          <p:cNvPr id="6" name="Slide Number Placeholder 5"/>
          <p:cNvSpPr>
            <a:spLocks noGrp="1"/>
          </p:cNvSpPr>
          <p:nvPr>
            <p:ph type="sldNum" sz="quarter" idx="12"/>
          </p:nvPr>
        </p:nvSpPr>
        <p:spPr/>
        <p:txBody>
          <a:bodyPr/>
          <a:lstStyle/>
          <a:p>
            <a:fld id="{D50FB364-4D2E-DF41-B5B8-FA356FFC585C}" type="slidenum">
              <a:rPr lang="en-US" smtClean="0"/>
              <a:pPr/>
              <a:t>‹#›</a:t>
            </a:fld>
            <a:endParaRPr lang="en-US" dirty="0"/>
          </a:p>
        </p:txBody>
      </p:sp>
      <p:sp>
        <p:nvSpPr>
          <p:cNvPr id="9" name="Content Placeholder 8"/>
          <p:cNvSpPr>
            <a:spLocks noGrp="1"/>
          </p:cNvSpPr>
          <p:nvPr>
            <p:ph sz="quarter" idx="13"/>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Picture 6"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3F0AF7CC-BE35-4D72-834D-BB115CB05F95}" type="datetime1">
              <a:rPr lang="en-US" smtClean="0"/>
              <a:pPr/>
              <a:t>5/29/2012</a:t>
            </a:fld>
            <a:endParaRPr lang="en-US" dirty="0"/>
          </a:p>
        </p:txBody>
      </p:sp>
      <p:sp>
        <p:nvSpPr>
          <p:cNvPr id="5" name="Footer Placeholder 4"/>
          <p:cNvSpPr>
            <a:spLocks noGrp="1"/>
          </p:cNvSpPr>
          <p:nvPr>
            <p:ph type="ftr" sz="quarter" idx="11"/>
          </p:nvPr>
        </p:nvSpPr>
        <p:spPr/>
        <p:txBody>
          <a:bodyPr/>
          <a:lstStyle/>
          <a:p>
            <a:r>
              <a:rPr lang="en-US" dirty="0" smtClean="0"/>
              <a:t>Iridium Proprietary and Confidential</a:t>
            </a:r>
            <a:endParaRPr lang="en-US" dirty="0"/>
          </a:p>
        </p:txBody>
      </p:sp>
      <p:sp>
        <p:nvSpPr>
          <p:cNvPr id="6" name="Slide Number Placeholder 5"/>
          <p:cNvSpPr>
            <a:spLocks noGrp="1"/>
          </p:cNvSpPr>
          <p:nvPr>
            <p:ph type="sldNum" sz="quarter" idx="12"/>
          </p:nvPr>
        </p:nvSpPr>
        <p:spPr/>
        <p:txBody>
          <a:bodyPr/>
          <a:lstStyle/>
          <a:p>
            <a:fld id="{D50FB364-4D2E-DF41-B5B8-FA356FFC585C}" type="slidenum">
              <a:rPr lang="en-US" smtClean="0"/>
              <a:pPr/>
              <a:t>‹#›</a:t>
            </a:fld>
            <a:endParaRPr lang="en-US" dirty="0"/>
          </a:p>
        </p:txBody>
      </p:sp>
      <p:sp>
        <p:nvSpPr>
          <p:cNvPr id="9" name="Content Placeholder 8"/>
          <p:cNvSpPr>
            <a:spLocks noGrp="1"/>
          </p:cNvSpPr>
          <p:nvPr>
            <p:ph sz="quarter" idx="13"/>
          </p:nvPr>
        </p:nvSpPr>
        <p:spPr/>
        <p:txBody>
          <a:bodyPr/>
          <a:lstStyle>
            <a:lvl1pPr>
              <a:buNone/>
              <a:defRPr/>
            </a:lvl1pPr>
            <a:lvl2pPr marL="271463" indent="-271463">
              <a:defRPr sz="2000"/>
            </a:lvl2pPr>
            <a:lvl3pPr marL="541338" indent="-185738">
              <a:defRPr sz="1800"/>
            </a:lvl3pPr>
            <a:lvl4pPr marL="860425" indent="-177800">
              <a:defRPr/>
            </a:lvl4pPr>
            <a:lvl5pPr marL="1201738" indent="-1778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1">
    <p:spTree>
      <p:nvGrpSpPr>
        <p:cNvPr id="1" name=""/>
        <p:cNvGrpSpPr/>
        <p:nvPr/>
      </p:nvGrpSpPr>
      <p:grpSpPr>
        <a:xfrm>
          <a:off x="0" y="0"/>
          <a:ext cx="0" cy="0"/>
          <a:chOff x="0" y="0"/>
          <a:chExt cx="0" cy="0"/>
        </a:xfrm>
      </p:grpSpPr>
      <p:pic>
        <p:nvPicPr>
          <p:cNvPr id="11" name="Picture 10" descr="Background.png"/>
          <p:cNvPicPr>
            <a:picLocks noChangeAspect="1"/>
          </p:cNvPicPr>
          <p:nvPr userDrawn="1"/>
        </p:nvPicPr>
        <p:blipFill>
          <a:blip r:embed="rId2"/>
          <a:stretch>
            <a:fillRect/>
          </a:stretch>
        </p:blipFill>
        <p:spPr>
          <a:xfrm>
            <a:off x="0" y="0"/>
            <a:ext cx="9144000" cy="3493105"/>
          </a:xfrm>
          <a:prstGeom prst="rect">
            <a:avLst/>
          </a:prstGeom>
        </p:spPr>
      </p:pic>
      <p:pic>
        <p:nvPicPr>
          <p:cNvPr id="9" name="Picture 8" descr="Keyline-2.png"/>
          <p:cNvPicPr>
            <a:picLocks noChangeAspect="1"/>
          </p:cNvPicPr>
          <p:nvPr userDrawn="1"/>
        </p:nvPicPr>
        <p:blipFill>
          <a:blip r:embed="rId3" cstate="email"/>
          <a:stretch>
            <a:fillRect/>
          </a:stretch>
        </p:blipFill>
        <p:spPr>
          <a:xfrm>
            <a:off x="685800" y="3546978"/>
            <a:ext cx="8458200" cy="2221997"/>
          </a:xfrm>
          <a:prstGeom prst="rect">
            <a:avLst/>
          </a:prstGeom>
        </p:spPr>
      </p:pic>
      <p:sp>
        <p:nvSpPr>
          <p:cNvPr id="2" name="Title 1"/>
          <p:cNvSpPr>
            <a:spLocks noGrp="1"/>
          </p:cNvSpPr>
          <p:nvPr>
            <p:ph type="title"/>
          </p:nvPr>
        </p:nvSpPr>
        <p:spPr>
          <a:xfrm>
            <a:off x="1523999" y="4406900"/>
            <a:ext cx="6970713" cy="1362075"/>
          </a:xfrm>
        </p:spPr>
        <p:txBody>
          <a:bodyPr anchor="t">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523998" y="2906713"/>
            <a:ext cx="7467601" cy="1500187"/>
          </a:xfrm>
        </p:spPr>
        <p:txBody>
          <a:bodyPr anchor="b"/>
          <a:lstStyle>
            <a:lvl1pPr marL="0" indent="0">
              <a:buNone/>
              <a:defRPr sz="2000">
                <a:solidFill>
                  <a:srgbClr val="4F575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5C5D93-1B20-4A3D-AE88-AD28E0E4AA69}" type="datetime1">
              <a:rPr lang="en-US" smtClean="0"/>
              <a:pPr/>
              <a:t>5/29/2012</a:t>
            </a:fld>
            <a:endParaRPr lang="en-US" dirty="0"/>
          </a:p>
        </p:txBody>
      </p:sp>
      <p:sp>
        <p:nvSpPr>
          <p:cNvPr id="5" name="Footer Placeholder 4"/>
          <p:cNvSpPr>
            <a:spLocks noGrp="1"/>
          </p:cNvSpPr>
          <p:nvPr>
            <p:ph type="ftr" sz="quarter" idx="11"/>
          </p:nvPr>
        </p:nvSpPr>
        <p:spPr/>
        <p:txBody>
          <a:bodyPr/>
          <a:lstStyle/>
          <a:p>
            <a:r>
              <a:rPr lang="en-US" dirty="0" smtClean="0"/>
              <a:t>Iridium Proprietary and Confidential</a:t>
            </a:r>
            <a:endParaRPr lang="en-US" dirty="0"/>
          </a:p>
        </p:txBody>
      </p:sp>
      <p:sp>
        <p:nvSpPr>
          <p:cNvPr id="6" name="Slide Number Placeholder 5"/>
          <p:cNvSpPr>
            <a:spLocks noGrp="1"/>
          </p:cNvSpPr>
          <p:nvPr>
            <p:ph type="sldNum" sz="quarter" idx="12"/>
          </p:nvPr>
        </p:nvSpPr>
        <p:spPr/>
        <p:txBody>
          <a:bodyPr/>
          <a:lstStyle/>
          <a:p>
            <a:fld id="{D50FB364-4D2E-DF41-B5B8-FA356FFC585C}" type="slidenum">
              <a:rPr lang="en-US" smtClean="0"/>
              <a:pPr/>
              <a:t>‹#›</a:t>
            </a:fld>
            <a:endParaRPr lang="en-US" dirty="0"/>
          </a:p>
        </p:txBody>
      </p:sp>
      <p:pic>
        <p:nvPicPr>
          <p:cNvPr id="13" name="Picture 12" descr="Globes small west.png"/>
          <p:cNvPicPr>
            <a:picLocks noChangeAspect="1"/>
          </p:cNvPicPr>
          <p:nvPr userDrawn="1"/>
        </p:nvPicPr>
        <p:blipFill>
          <a:blip r:embed="rId4" cstate="email"/>
          <a:stretch>
            <a:fillRect/>
          </a:stretch>
        </p:blipFill>
        <p:spPr>
          <a:xfrm>
            <a:off x="1752600" y="1295400"/>
            <a:ext cx="2432309" cy="2286005"/>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_2">
    <p:spTree>
      <p:nvGrpSpPr>
        <p:cNvPr id="1" name=""/>
        <p:cNvGrpSpPr/>
        <p:nvPr/>
      </p:nvGrpSpPr>
      <p:grpSpPr>
        <a:xfrm>
          <a:off x="0" y="0"/>
          <a:ext cx="0" cy="0"/>
          <a:chOff x="0" y="0"/>
          <a:chExt cx="0" cy="0"/>
        </a:xfrm>
      </p:grpSpPr>
      <p:pic>
        <p:nvPicPr>
          <p:cNvPr id="8" name="Picture 7" descr="Map_2.png"/>
          <p:cNvPicPr>
            <a:picLocks noChangeAspect="1"/>
          </p:cNvPicPr>
          <p:nvPr userDrawn="1"/>
        </p:nvPicPr>
        <p:blipFill>
          <a:blip r:embed="rId2"/>
          <a:stretch>
            <a:fillRect/>
          </a:stretch>
        </p:blipFill>
        <p:spPr>
          <a:xfrm>
            <a:off x="0" y="762000"/>
            <a:ext cx="9144000" cy="2980397"/>
          </a:xfrm>
          <a:prstGeom prst="rect">
            <a:avLst/>
          </a:prstGeom>
        </p:spPr>
      </p:pic>
      <p:pic>
        <p:nvPicPr>
          <p:cNvPr id="9" name="Picture 8" descr="Keyline-2.png"/>
          <p:cNvPicPr>
            <a:picLocks noChangeAspect="1"/>
          </p:cNvPicPr>
          <p:nvPr userDrawn="1"/>
        </p:nvPicPr>
        <p:blipFill>
          <a:blip r:embed="rId3" cstate="email"/>
          <a:stretch>
            <a:fillRect/>
          </a:stretch>
        </p:blipFill>
        <p:spPr>
          <a:xfrm>
            <a:off x="685800" y="3546978"/>
            <a:ext cx="8458200" cy="2221997"/>
          </a:xfrm>
          <a:prstGeom prst="rect">
            <a:avLst/>
          </a:prstGeom>
        </p:spPr>
      </p:pic>
      <p:sp>
        <p:nvSpPr>
          <p:cNvPr id="2" name="Title 1"/>
          <p:cNvSpPr>
            <a:spLocks noGrp="1"/>
          </p:cNvSpPr>
          <p:nvPr>
            <p:ph type="title"/>
          </p:nvPr>
        </p:nvSpPr>
        <p:spPr>
          <a:xfrm>
            <a:off x="1523999" y="4406900"/>
            <a:ext cx="6970713" cy="1362075"/>
          </a:xfrm>
        </p:spPr>
        <p:txBody>
          <a:bodyPr anchor="t">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523998" y="2906713"/>
            <a:ext cx="7467601" cy="1500187"/>
          </a:xfrm>
        </p:spPr>
        <p:txBody>
          <a:bodyPr anchor="b"/>
          <a:lstStyle>
            <a:lvl1pPr marL="0" indent="0">
              <a:buNone/>
              <a:defRPr sz="2000">
                <a:solidFill>
                  <a:srgbClr val="4F575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2A2255-CAD2-4D38-A43E-EDBB932091F6}" type="datetime1">
              <a:rPr lang="en-US" smtClean="0"/>
              <a:pPr/>
              <a:t>5/29/2012</a:t>
            </a:fld>
            <a:endParaRPr lang="en-US" dirty="0"/>
          </a:p>
        </p:txBody>
      </p:sp>
      <p:sp>
        <p:nvSpPr>
          <p:cNvPr id="5" name="Footer Placeholder 4"/>
          <p:cNvSpPr>
            <a:spLocks noGrp="1"/>
          </p:cNvSpPr>
          <p:nvPr>
            <p:ph type="ftr" sz="quarter" idx="11"/>
          </p:nvPr>
        </p:nvSpPr>
        <p:spPr/>
        <p:txBody>
          <a:bodyPr/>
          <a:lstStyle/>
          <a:p>
            <a:r>
              <a:rPr lang="en-US" dirty="0" smtClean="0"/>
              <a:t>Iridium Proprietary and Confidential</a:t>
            </a:r>
            <a:endParaRPr lang="en-US" dirty="0"/>
          </a:p>
        </p:txBody>
      </p:sp>
      <p:sp>
        <p:nvSpPr>
          <p:cNvPr id="6" name="Slide Number Placeholder 5"/>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447800"/>
            <a:ext cx="4038600" cy="4678363"/>
          </a:xfrm>
        </p:spPr>
        <p:txBody>
          <a:bodyPr/>
          <a:lstStyle>
            <a:lvl1pPr>
              <a:buFont typeface="Arial"/>
              <a:buChar char="•"/>
              <a:defRPr sz="2000"/>
            </a:lvl1pPr>
            <a:lvl2pPr marL="519113" indent="-247650">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678363"/>
          </a:xfrm>
        </p:spPr>
        <p:txBody>
          <a:bodyPr/>
          <a:lstStyle>
            <a:lvl1pPr>
              <a:buFont typeface="Arial"/>
              <a:buChar char="•"/>
              <a:defRPr sz="2000"/>
            </a:lvl1pPr>
            <a:lvl2pPr marL="519113" indent="-247650">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5CFCBC-AA42-4043-877F-95E27752868C}" type="datetime1">
              <a:rPr lang="en-US" smtClean="0"/>
              <a:pPr/>
              <a:t>5/29/2012</a:t>
            </a:fld>
            <a:endParaRPr lang="en-US" dirty="0"/>
          </a:p>
        </p:txBody>
      </p:sp>
      <p:sp>
        <p:nvSpPr>
          <p:cNvPr id="6" name="Footer Placeholder 5"/>
          <p:cNvSpPr>
            <a:spLocks noGrp="1"/>
          </p:cNvSpPr>
          <p:nvPr>
            <p:ph type="ftr" sz="quarter" idx="11"/>
          </p:nvPr>
        </p:nvSpPr>
        <p:spPr/>
        <p:txBody>
          <a:bodyPr/>
          <a:lstStyle/>
          <a:p>
            <a:r>
              <a:rPr lang="en-US" dirty="0" smtClean="0"/>
              <a:t>Iridium Proprietary and Confidential</a:t>
            </a:r>
            <a:endParaRPr lang="en-US" dirty="0"/>
          </a:p>
        </p:txBody>
      </p:sp>
      <p:sp>
        <p:nvSpPr>
          <p:cNvPr id="7" name="Slide Number Placeholder 6"/>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mp; Pictures">
    <p:spTree>
      <p:nvGrpSpPr>
        <p:cNvPr id="1" name=""/>
        <p:cNvGrpSpPr/>
        <p:nvPr/>
      </p:nvGrpSpPr>
      <p:grpSpPr>
        <a:xfrm>
          <a:off x="0" y="0"/>
          <a:ext cx="0" cy="0"/>
          <a:chOff x="0" y="0"/>
          <a:chExt cx="0" cy="0"/>
        </a:xfrm>
      </p:grpSpPr>
      <p:pic>
        <p:nvPicPr>
          <p:cNvPr id="8" name="Picture 7"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200"/>
            <a:ext cx="4038600" cy="4631867"/>
          </a:xfrm>
        </p:spPr>
        <p:txBody>
          <a:bodyPr/>
          <a:lstStyle>
            <a:lvl1pPr>
              <a:defRPr sz="2000"/>
            </a:lvl1pPr>
            <a:lvl2pPr marL="519113" indent="-247650">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DA6963-97E3-4CC5-91EB-7B68E2A06AB7}" type="datetime1">
              <a:rPr lang="en-US" smtClean="0"/>
              <a:pPr/>
              <a:t>5/29/2012</a:t>
            </a:fld>
            <a:endParaRPr lang="en-US" dirty="0"/>
          </a:p>
        </p:txBody>
      </p:sp>
      <p:sp>
        <p:nvSpPr>
          <p:cNvPr id="6" name="Footer Placeholder 5"/>
          <p:cNvSpPr>
            <a:spLocks noGrp="1"/>
          </p:cNvSpPr>
          <p:nvPr>
            <p:ph type="ftr" sz="quarter" idx="11"/>
          </p:nvPr>
        </p:nvSpPr>
        <p:spPr/>
        <p:txBody>
          <a:bodyPr/>
          <a:lstStyle/>
          <a:p>
            <a:r>
              <a:rPr lang="en-US" dirty="0" smtClean="0"/>
              <a:t>Iridium Proprietary and Confidential</a:t>
            </a:r>
            <a:endParaRPr lang="en-US" dirty="0"/>
          </a:p>
        </p:txBody>
      </p:sp>
      <p:sp>
        <p:nvSpPr>
          <p:cNvPr id="7" name="Slide Number Placeholder 6"/>
          <p:cNvSpPr>
            <a:spLocks noGrp="1"/>
          </p:cNvSpPr>
          <p:nvPr>
            <p:ph type="sldNum" sz="quarter" idx="12"/>
          </p:nvPr>
        </p:nvSpPr>
        <p:spPr/>
        <p:txBody>
          <a:bodyPr/>
          <a:lstStyle/>
          <a:p>
            <a:fld id="{D50FB364-4D2E-DF41-B5B8-FA356FFC585C}" type="slidenum">
              <a:rPr lang="en-US" smtClean="0"/>
              <a:pPr/>
              <a:t>‹#›</a:t>
            </a:fld>
            <a:endParaRPr lang="en-US" dirty="0"/>
          </a:p>
        </p:txBody>
      </p:sp>
      <p:sp>
        <p:nvSpPr>
          <p:cNvPr id="11" name="Picture Placeholder 10"/>
          <p:cNvSpPr>
            <a:spLocks noGrp="1"/>
          </p:cNvSpPr>
          <p:nvPr>
            <p:ph type="pic" sz="quarter" idx="13"/>
          </p:nvPr>
        </p:nvSpPr>
        <p:spPr>
          <a:xfrm>
            <a:off x="4648200" y="1447200"/>
            <a:ext cx="4191000" cy="2057400"/>
          </a:xfrm>
          <a:effectLst>
            <a:outerShdw blurRad="50800" dist="38100" dir="2700000" algn="tl" rotWithShape="0">
              <a:srgbClr val="000000">
                <a:alpha val="43000"/>
              </a:srgbClr>
            </a:outerShdw>
          </a:effectLst>
        </p:spPr>
        <p:txBody>
          <a:bodyPr/>
          <a:lstStyle/>
          <a:p>
            <a:r>
              <a:rPr lang="en-US" dirty="0" smtClean="0"/>
              <a:t>Click icon to add picture</a:t>
            </a:r>
            <a:endParaRPr lang="en-US" dirty="0"/>
          </a:p>
        </p:txBody>
      </p:sp>
      <p:sp>
        <p:nvSpPr>
          <p:cNvPr id="12" name="Picture Placeholder 10"/>
          <p:cNvSpPr>
            <a:spLocks noGrp="1"/>
          </p:cNvSpPr>
          <p:nvPr>
            <p:ph type="pic" sz="quarter" idx="14"/>
          </p:nvPr>
        </p:nvSpPr>
        <p:spPr>
          <a:xfrm>
            <a:off x="4648200" y="3657600"/>
            <a:ext cx="4191000" cy="2421467"/>
          </a:xfrm>
          <a:effectLst>
            <a:outerShdw blurRad="50800" dist="38100" dir="2700000" algn="tl" rotWithShape="0">
              <a:srgbClr val="000000">
                <a:alpha val="43000"/>
              </a:srgbClr>
            </a:outerShdw>
          </a:effectLst>
        </p:spPr>
        <p:txBody>
          <a:bodyPr/>
          <a:lstStyle/>
          <a:p>
            <a:r>
              <a:rPr lang="en-US" dirty="0" smtClean="0"/>
              <a:t>Click icon to add picture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066800"/>
            <a:ext cx="4040188" cy="9144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81200"/>
            <a:ext cx="4040188" cy="4038600"/>
          </a:xfrm>
        </p:spPr>
        <p:txBody>
          <a:bodyPr>
            <a:normAutofit/>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5" y="1066800"/>
            <a:ext cx="4041775" cy="9144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81200"/>
            <a:ext cx="4041775" cy="4038600"/>
          </a:xfrm>
        </p:spPr>
        <p:txBody>
          <a:bodyPr>
            <a:normAutofit/>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fld id="{C6689D2D-0B61-435D-974C-5ECF9C633D9A}" type="datetime1">
              <a:rPr lang="en-US" smtClean="0"/>
              <a:pPr/>
              <a:t>5/29/2012</a:t>
            </a:fld>
            <a:endParaRPr lang="en-US" dirty="0"/>
          </a:p>
        </p:txBody>
      </p:sp>
      <p:sp>
        <p:nvSpPr>
          <p:cNvPr id="8" name="Footer Placeholder 7"/>
          <p:cNvSpPr>
            <a:spLocks noGrp="1"/>
          </p:cNvSpPr>
          <p:nvPr>
            <p:ph type="ftr" sz="quarter" idx="11"/>
          </p:nvPr>
        </p:nvSpPr>
        <p:spPr/>
        <p:txBody>
          <a:bodyPr/>
          <a:lstStyle/>
          <a:p>
            <a:r>
              <a:rPr lang="en-US" dirty="0" smtClean="0"/>
              <a:t>Iridium Proprietary and Confidential</a:t>
            </a:r>
            <a:endParaRPr lang="en-US" dirty="0"/>
          </a:p>
        </p:txBody>
      </p:sp>
      <p:sp>
        <p:nvSpPr>
          <p:cNvPr id="9" name="Slide Number Placeholder 8"/>
          <p:cNvSpPr>
            <a:spLocks noGrp="1"/>
          </p:cNvSpPr>
          <p:nvPr>
            <p:ph type="sldNum" sz="quarter" idx="12"/>
          </p:nvPr>
        </p:nvSpPr>
        <p:spPr/>
        <p:txBody>
          <a:bodyPr/>
          <a:lstStyle/>
          <a:p>
            <a:fld id="{D50FB364-4D2E-DF41-B5B8-FA356FFC585C}"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descr="Background_1.png"/>
          <p:cNvPicPr>
            <a:picLocks noChangeAspect="1"/>
          </p:cNvPicPr>
          <p:nvPr userDrawn="1"/>
        </p:nvPicPr>
        <p:blipFill>
          <a:blip r:embed="rId2">
            <a:alphaModFix amt="80000"/>
          </a:blip>
          <a:stretch>
            <a:fillRect/>
          </a:stretch>
        </p:blipFill>
        <p:spPr>
          <a:xfrm>
            <a:off x="0" y="-21771"/>
            <a:ext cx="9144000" cy="93617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726E83-365D-4BE6-971E-11C39A68EC88}" type="datetime1">
              <a:rPr lang="en-US" smtClean="0"/>
              <a:pPr/>
              <a:t>5/29/2012</a:t>
            </a:fld>
            <a:endParaRPr lang="en-US" dirty="0"/>
          </a:p>
        </p:txBody>
      </p:sp>
      <p:sp>
        <p:nvSpPr>
          <p:cNvPr id="4" name="Footer Placeholder 3"/>
          <p:cNvSpPr>
            <a:spLocks noGrp="1"/>
          </p:cNvSpPr>
          <p:nvPr>
            <p:ph type="ftr" sz="quarter" idx="11"/>
          </p:nvPr>
        </p:nvSpPr>
        <p:spPr/>
        <p:txBody>
          <a:bodyPr/>
          <a:lstStyle/>
          <a:p>
            <a:r>
              <a:rPr lang="en-US" dirty="0" smtClean="0"/>
              <a:t>Iridium Proprietary and Confidential</a:t>
            </a:r>
            <a:endParaRPr lang="en-US" dirty="0"/>
          </a:p>
        </p:txBody>
      </p:sp>
      <p:sp>
        <p:nvSpPr>
          <p:cNvPr id="5" name="Slide Number Placeholder 4"/>
          <p:cNvSpPr>
            <a:spLocks noGrp="1"/>
          </p:cNvSpPr>
          <p:nvPr>
            <p:ph type="sldNum" sz="quarter" idx="12"/>
          </p:nvPr>
        </p:nvSpPr>
        <p:spPr/>
        <p:txBody>
          <a:bodyPr/>
          <a:lstStyle/>
          <a:p>
            <a:fld id="{D50FB364-4D2E-DF41-B5B8-FA356FFC585C}" type="slidenum">
              <a:rPr lang="en-US" smtClean="0"/>
              <a:pPr/>
              <a:t>‹#›</a:t>
            </a:fld>
            <a:endParaRPr lang="en-US" dirty="0"/>
          </a:p>
        </p:txBody>
      </p:sp>
      <p:sp>
        <p:nvSpPr>
          <p:cNvPr id="8" name="Chart Placeholder 7"/>
          <p:cNvSpPr>
            <a:spLocks noGrp="1"/>
          </p:cNvSpPr>
          <p:nvPr>
            <p:ph type="chart" sz="quarter" idx="13"/>
          </p:nvPr>
        </p:nvSpPr>
        <p:spPr>
          <a:xfrm>
            <a:off x="457200" y="1447200"/>
            <a:ext cx="8229600" cy="3124200"/>
          </a:xfrm>
          <a:effectLst>
            <a:outerShdw blurRad="50800" dist="38100" dir="2700000" algn="tl" rotWithShape="0">
              <a:srgbClr val="000000">
                <a:alpha val="43000"/>
              </a:srgbClr>
            </a:outerShdw>
          </a:effectLst>
        </p:spPr>
        <p:txBody>
          <a:bodyPr/>
          <a:lstStyle/>
          <a:p>
            <a:r>
              <a:rPr lang="en-US" dirty="0" smtClean="0"/>
              <a:t>Click icon to add chart</a:t>
            </a:r>
            <a:endParaRPr lang="en-US" dirty="0"/>
          </a:p>
        </p:txBody>
      </p:sp>
      <p:sp>
        <p:nvSpPr>
          <p:cNvPr id="9" name="Text Placeholder 2"/>
          <p:cNvSpPr>
            <a:spLocks noGrp="1"/>
          </p:cNvSpPr>
          <p:nvPr>
            <p:ph type="body" idx="1"/>
          </p:nvPr>
        </p:nvSpPr>
        <p:spPr>
          <a:xfrm>
            <a:off x="457200" y="4572000"/>
            <a:ext cx="8229600" cy="381000"/>
          </a:xfrm>
        </p:spPr>
        <p:txBody>
          <a:bodyPr anchor="t">
            <a:normAutofit/>
          </a:bodyPr>
          <a:lstStyle>
            <a:lvl1pPr marL="0" indent="0">
              <a:buNone/>
              <a:defRPr sz="1600" b="1">
                <a:solidFill>
                  <a:srgbClr val="4F57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4"/>
          </p:nvPr>
        </p:nvSpPr>
        <p:spPr>
          <a:xfrm>
            <a:off x="457200" y="4953000"/>
            <a:ext cx="8229600" cy="1143000"/>
          </a:xfrm>
        </p:spPr>
        <p:txBody>
          <a:bodyPr>
            <a:noAutofit/>
          </a:bodyPr>
          <a:lstStyle>
            <a:lvl1pPr>
              <a:defRPr sz="1600">
                <a:solidFill>
                  <a:srgbClr val="4F575C"/>
                </a:solidFill>
              </a:defRPr>
            </a:lvl1pPr>
            <a:lvl2pPr>
              <a:defRPr sz="1400">
                <a:solidFill>
                  <a:srgbClr val="4F575C"/>
                </a:solidFill>
              </a:defRPr>
            </a:lvl2pPr>
            <a:lvl3pPr>
              <a:defRPr sz="1200">
                <a:solidFill>
                  <a:srgbClr val="4F575C"/>
                </a:solidFill>
              </a:defRPr>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24400"/>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 </a:t>
            </a:r>
          </a:p>
          <a:p>
            <a:pPr lvl="2"/>
            <a:r>
              <a:rPr lang="en-CA" dirty="0" smtClean="0"/>
              <a:t>Third level</a:t>
            </a:r>
          </a:p>
          <a:p>
            <a:pPr lvl="3"/>
            <a:r>
              <a:rPr lang="en-CA" dirty="0" smtClean="0"/>
              <a:t>Fourth level</a:t>
            </a:r>
          </a:p>
          <a:p>
            <a:pPr lvl="4"/>
            <a:r>
              <a:rPr lang="en-CA" dirty="0" smtClean="0"/>
              <a:t>Fifth level 02</a:t>
            </a:r>
            <a:endParaRPr lang="en-US" dirty="0"/>
          </a:p>
        </p:txBody>
      </p:sp>
      <p:sp>
        <p:nvSpPr>
          <p:cNvPr id="4" name="Date Placeholder 3"/>
          <p:cNvSpPr>
            <a:spLocks noGrp="1"/>
          </p:cNvSpPr>
          <p:nvPr>
            <p:ph type="dt" sz="half" idx="2"/>
          </p:nvPr>
        </p:nvSpPr>
        <p:spPr>
          <a:xfrm>
            <a:off x="2971800" y="6356350"/>
            <a:ext cx="838200" cy="365125"/>
          </a:xfrm>
          <a:prstGeom prst="rect">
            <a:avLst/>
          </a:prstGeom>
        </p:spPr>
        <p:txBody>
          <a:bodyPr vert="horz" lIns="91440" tIns="45720" rIns="91440" bIns="45720" rtlCol="0" anchor="ctr"/>
          <a:lstStyle>
            <a:lvl1pPr algn="l">
              <a:defRPr sz="1000" b="0" i="0">
                <a:solidFill>
                  <a:schemeClr val="tx1">
                    <a:tint val="75000"/>
                  </a:schemeClr>
                </a:solidFill>
                <a:latin typeface="Trebuchet MS"/>
                <a:cs typeface="Trebuchet MS"/>
              </a:defRPr>
            </a:lvl1pPr>
          </a:lstStyle>
          <a:p>
            <a:fld id="{D06AE12C-0078-4D6E-B838-DA8A6EA11DAD}" type="datetime1">
              <a:rPr lang="en-US" smtClean="0"/>
              <a:pPr/>
              <a:t>5/29/2012</a:t>
            </a:fld>
            <a:endParaRPr lang="en-US" dirty="0"/>
          </a:p>
        </p:txBody>
      </p:sp>
      <p:sp>
        <p:nvSpPr>
          <p:cNvPr id="5" name="Footer Placeholder 4"/>
          <p:cNvSpPr>
            <a:spLocks noGrp="1"/>
          </p:cNvSpPr>
          <p:nvPr>
            <p:ph type="ftr" sz="quarter" idx="3"/>
          </p:nvPr>
        </p:nvSpPr>
        <p:spPr>
          <a:xfrm>
            <a:off x="685800" y="6356350"/>
            <a:ext cx="2286000" cy="365125"/>
          </a:xfrm>
          <a:prstGeom prst="rect">
            <a:avLst/>
          </a:prstGeom>
        </p:spPr>
        <p:txBody>
          <a:bodyPr vert="horz" lIns="91440" tIns="45720" rIns="91440" bIns="45720" rtlCol="0" anchor="ctr"/>
          <a:lstStyle>
            <a:lvl1pPr algn="l">
              <a:defRPr sz="1000" b="0" i="0">
                <a:solidFill>
                  <a:schemeClr val="tx1">
                    <a:tint val="75000"/>
                  </a:schemeClr>
                </a:solidFill>
                <a:latin typeface="Trebuchet MS"/>
                <a:cs typeface="Trebuchet MS"/>
              </a:defRPr>
            </a:lvl1pPr>
          </a:lstStyle>
          <a:p>
            <a:r>
              <a:rPr lang="en-US" dirty="0" smtClean="0"/>
              <a:t>Iridium Proprietary and Confidential</a:t>
            </a:r>
            <a:endParaRPr lang="en-US" dirty="0"/>
          </a:p>
        </p:txBody>
      </p:sp>
      <p:sp>
        <p:nvSpPr>
          <p:cNvPr id="6" name="Slide Number Placeholder 5"/>
          <p:cNvSpPr>
            <a:spLocks noGrp="1"/>
          </p:cNvSpPr>
          <p:nvPr>
            <p:ph type="sldNum" sz="quarter" idx="4"/>
          </p:nvPr>
        </p:nvSpPr>
        <p:spPr>
          <a:xfrm>
            <a:off x="228600" y="6356350"/>
            <a:ext cx="457200" cy="365125"/>
          </a:xfrm>
          <a:prstGeom prst="rect">
            <a:avLst/>
          </a:prstGeom>
        </p:spPr>
        <p:txBody>
          <a:bodyPr vert="horz" lIns="91440" tIns="45720" rIns="91440" bIns="45720" rtlCol="0" anchor="ctr"/>
          <a:lstStyle>
            <a:lvl1pPr algn="ctr">
              <a:defRPr sz="1200" b="0" i="0">
                <a:solidFill>
                  <a:schemeClr val="tx1">
                    <a:tint val="75000"/>
                  </a:schemeClr>
                </a:solidFill>
                <a:latin typeface="Trebuchet MS"/>
                <a:cs typeface="Trebuchet MS"/>
              </a:defRPr>
            </a:lvl1pPr>
          </a:lstStyle>
          <a:p>
            <a:fld id="{D50FB364-4D2E-DF41-B5B8-FA356FFC585C}" type="slidenum">
              <a:rPr lang="en-US" smtClean="0"/>
              <a:pPr/>
              <a:t>‹#›</a:t>
            </a:fld>
            <a:endParaRPr lang="en-US" dirty="0"/>
          </a:p>
        </p:txBody>
      </p:sp>
      <p:pic>
        <p:nvPicPr>
          <p:cNvPr id="7" name="Picture 6" descr="Iridium_Everywhere_2Cfinal.png"/>
          <p:cNvPicPr>
            <a:picLocks noChangeAspect="1"/>
          </p:cNvPicPr>
          <p:nvPr/>
        </p:nvPicPr>
        <p:blipFill>
          <a:blip r:embed="rId15" cstate="email"/>
          <a:stretch>
            <a:fillRect/>
          </a:stretch>
        </p:blipFill>
        <p:spPr>
          <a:xfrm>
            <a:off x="6400800" y="6210000"/>
            <a:ext cx="1766829" cy="539543"/>
          </a:xfrm>
          <a:prstGeom prst="rect">
            <a:avLst/>
          </a:prstGeom>
        </p:spPr>
      </p:pic>
      <p:pic>
        <p:nvPicPr>
          <p:cNvPr id="8" name="Picture 7" descr="Globes master shadow layers.png"/>
          <p:cNvPicPr>
            <a:picLocks noChangeAspect="1"/>
          </p:cNvPicPr>
          <p:nvPr/>
        </p:nvPicPr>
        <p:blipFill>
          <a:blip r:embed="rId16" cstate="email"/>
          <a:stretch>
            <a:fillRect/>
          </a:stretch>
        </p:blipFill>
        <p:spPr>
          <a:xfrm>
            <a:off x="8229600" y="6096000"/>
            <a:ext cx="822892" cy="78723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51" r:id="rId5"/>
    <p:sldLayoutId id="2147483652" r:id="rId6"/>
    <p:sldLayoutId id="2147483661" r:id="rId7"/>
    <p:sldLayoutId id="2147483653" r:id="rId8"/>
    <p:sldLayoutId id="2147483654" r:id="rId9"/>
    <p:sldLayoutId id="2147483656" r:id="rId10"/>
    <p:sldLayoutId id="2147483657" r:id="rId11"/>
    <p:sldLayoutId id="2147483663" r:id="rId12"/>
    <p:sldLayoutId id="2147483655" r:id="rId13"/>
  </p:sldLayoutIdLst>
  <p:transition>
    <p:fade/>
  </p:transition>
  <p:timing>
    <p:tnLst>
      <p:par>
        <p:cTn id="1" dur="indefinite" restart="never" nodeType="tmRoot"/>
      </p:par>
    </p:tnLst>
  </p:timing>
  <p:hf hdr="0" dt="0"/>
  <p:txStyles>
    <p:titleStyle>
      <a:lvl1pPr algn="l" defTabSz="457200" rtl="0" eaLnBrk="1" latinLnBrk="0" hangingPunct="1">
        <a:spcBef>
          <a:spcPct val="0"/>
        </a:spcBef>
        <a:buNone/>
        <a:defRPr sz="2600" b="1" kern="1200">
          <a:solidFill>
            <a:srgbClr val="545454"/>
          </a:solidFill>
          <a:latin typeface="Trebuchet MS"/>
          <a:ea typeface="+mj-ea"/>
          <a:cs typeface="Trebuchet MS"/>
        </a:defRPr>
      </a:lvl1pPr>
    </p:titleStyle>
    <p:bodyStyle>
      <a:lvl1pPr marL="233363" marR="0" indent="-233363" algn="l" defTabSz="457200" rtl="0" eaLnBrk="1" fontAlgn="auto" latinLnBrk="0" hangingPunct="1">
        <a:lnSpc>
          <a:spcPct val="100000"/>
        </a:lnSpc>
        <a:spcBef>
          <a:spcPct val="20000"/>
        </a:spcBef>
        <a:spcAft>
          <a:spcPts val="400"/>
        </a:spcAft>
        <a:buClr>
          <a:srgbClr val="FFB719"/>
        </a:buClr>
        <a:buSzPct val="120000"/>
        <a:buFont typeface="Arial"/>
        <a:buChar char="•"/>
        <a:tabLst/>
        <a:defRPr sz="2000" b="0" i="0" kern="1200" baseline="0">
          <a:solidFill>
            <a:srgbClr val="545454"/>
          </a:solidFill>
          <a:latin typeface="Trebuchet MS"/>
          <a:ea typeface="+mn-ea"/>
          <a:cs typeface="Trebuchet MS"/>
        </a:defRPr>
      </a:lvl1pPr>
      <a:lvl2pPr marL="449263" indent="-177800" algn="l" defTabSz="457200" rtl="0" eaLnBrk="1" latinLnBrk="0" hangingPunct="1">
        <a:spcBef>
          <a:spcPct val="20000"/>
        </a:spcBef>
        <a:spcAft>
          <a:spcPts val="400"/>
        </a:spcAft>
        <a:buClr>
          <a:srgbClr val="FFB719"/>
        </a:buClr>
        <a:buSzPct val="120000"/>
        <a:buFont typeface="Arial"/>
        <a:buChar char="•"/>
        <a:defRPr sz="1800" b="0" i="0" kern="1200" baseline="0">
          <a:solidFill>
            <a:srgbClr val="545454"/>
          </a:solidFill>
          <a:latin typeface="Trebuchet MS"/>
          <a:ea typeface="+mn-ea"/>
          <a:cs typeface="Trebuchet MS"/>
        </a:defRPr>
      </a:lvl2pPr>
      <a:lvl3pPr marL="804863" indent="-177800" algn="l" defTabSz="457200" rtl="0" eaLnBrk="1" latinLnBrk="0" hangingPunct="1">
        <a:spcBef>
          <a:spcPct val="20000"/>
        </a:spcBef>
        <a:buClr>
          <a:srgbClr val="FFB719"/>
        </a:buClr>
        <a:buSzPct val="120000"/>
        <a:buFont typeface="Arial"/>
        <a:buChar char="•"/>
        <a:defRPr sz="1600" b="0" i="0" kern="1200" baseline="0">
          <a:solidFill>
            <a:srgbClr val="545454"/>
          </a:solidFill>
          <a:latin typeface="Trebuchet MS"/>
          <a:ea typeface="+mn-ea"/>
          <a:cs typeface="Trebuchet MS"/>
        </a:defRPr>
      </a:lvl3pPr>
      <a:lvl4pPr marL="1146175" indent="-177800" algn="l" defTabSz="457200" rtl="0" eaLnBrk="1" latinLnBrk="0" hangingPunct="1">
        <a:spcBef>
          <a:spcPct val="20000"/>
        </a:spcBef>
        <a:buClr>
          <a:srgbClr val="FFB719"/>
        </a:buClr>
        <a:buSzPct val="120000"/>
        <a:buFont typeface="Arial"/>
        <a:buChar char="•"/>
        <a:defRPr sz="1600" b="0" i="0" kern="1200" baseline="0">
          <a:solidFill>
            <a:srgbClr val="545454"/>
          </a:solidFill>
          <a:latin typeface="Trebuchet MS"/>
          <a:ea typeface="+mn-ea"/>
          <a:cs typeface="Trebuchet MS"/>
        </a:defRPr>
      </a:lvl4pPr>
      <a:lvl5pPr marL="1487488" indent="-177800" algn="l" defTabSz="457200" rtl="0" eaLnBrk="1" latinLnBrk="0" hangingPunct="1">
        <a:spcBef>
          <a:spcPct val="20000"/>
        </a:spcBef>
        <a:buClr>
          <a:srgbClr val="FFB719"/>
        </a:buClr>
        <a:buSzPct val="120000"/>
        <a:buFont typeface="Arial"/>
        <a:buChar char="•"/>
        <a:defRPr sz="1600" b="0" i="0" kern="1200" baseline="0">
          <a:solidFill>
            <a:srgbClr val="545454"/>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hyperlink" Target="http://www.shipping.nato.int/CounterPi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wmf"/></Relationships>
</file>

<file path=ppt/slides/_rels/slide2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www.kongsberg.com/" TargetMode="Externa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www.blueskynetwork.com/index.php"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png"/><Relationship Id="rId7"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microsoft.com/office/2007/relationships/hdphoto" Target="../media/hdphoto1.wdp"/><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71800" y="6356350"/>
            <a:ext cx="838200" cy="365125"/>
          </a:xfrm>
        </p:spPr>
        <p:txBody>
          <a:bodyPr/>
          <a:lstStyle/>
          <a:p>
            <a:fld id="{620F0A08-91BE-8E45-AE7D-D06E46571083}" type="datetime1">
              <a:rPr lang="en-US" smtClean="0"/>
              <a:pPr/>
              <a:t>5/29/2012</a:t>
            </a:fld>
            <a:endParaRPr lang="en-US" dirty="0"/>
          </a:p>
        </p:txBody>
      </p:sp>
      <p:sp>
        <p:nvSpPr>
          <p:cNvPr id="3" name="Footer Placeholder 2"/>
          <p:cNvSpPr>
            <a:spLocks noGrp="1"/>
          </p:cNvSpPr>
          <p:nvPr>
            <p:ph type="ftr" sz="quarter" idx="11"/>
          </p:nvPr>
        </p:nvSpPr>
        <p:spPr>
          <a:xfrm>
            <a:off x="685800" y="6356350"/>
            <a:ext cx="2286000" cy="365125"/>
          </a:xfrm>
        </p:spPr>
        <p:txBody>
          <a:bodyPr/>
          <a:lstStyle/>
          <a:p>
            <a:endParaRPr lang="en-US" dirty="0"/>
          </a:p>
        </p:txBody>
      </p:sp>
      <p:sp>
        <p:nvSpPr>
          <p:cNvPr id="4" name="Slide Number Placeholder 3"/>
          <p:cNvSpPr>
            <a:spLocks noGrp="1"/>
          </p:cNvSpPr>
          <p:nvPr>
            <p:ph type="sldNum" sz="quarter" idx="12"/>
          </p:nvPr>
        </p:nvSpPr>
        <p:spPr>
          <a:xfrm>
            <a:off x="228600" y="6356350"/>
            <a:ext cx="457200" cy="365125"/>
          </a:xfrm>
        </p:spPr>
        <p:txBody>
          <a:bodyPr/>
          <a:lstStyle/>
          <a:p>
            <a:fld id="{D50FB364-4D2E-DF41-B5B8-FA356FFC585C}" type="slidenum">
              <a:rPr lang="en-US" smtClean="0"/>
              <a:pPr/>
              <a:t>1</a:t>
            </a:fld>
            <a:endParaRPr lang="en-US" dirty="0"/>
          </a:p>
        </p:txBody>
      </p:sp>
      <p:sp>
        <p:nvSpPr>
          <p:cNvPr id="5" name="Title 4"/>
          <p:cNvSpPr>
            <a:spLocks noGrp="1"/>
          </p:cNvSpPr>
          <p:nvPr>
            <p:ph type="ctrTitle"/>
          </p:nvPr>
        </p:nvSpPr>
        <p:spPr>
          <a:xfrm>
            <a:off x="2971800" y="1600200"/>
            <a:ext cx="6096001" cy="1066800"/>
          </a:xfrm>
        </p:spPr>
        <p:txBody>
          <a:bodyPr/>
          <a:lstStyle/>
          <a:p>
            <a:r>
              <a:rPr lang="en-US" dirty="0"/>
              <a:t> 3rd Polar </a:t>
            </a:r>
            <a:r>
              <a:rPr lang="en-US" dirty="0" smtClean="0"/>
              <a:t>Shipping </a:t>
            </a:r>
            <a:r>
              <a:rPr lang="en-US" dirty="0"/>
              <a:t>Summit</a:t>
            </a:r>
          </a:p>
        </p:txBody>
      </p:sp>
      <p:sp>
        <p:nvSpPr>
          <p:cNvPr id="6" name="Subtitle 5"/>
          <p:cNvSpPr>
            <a:spLocks noGrp="1"/>
          </p:cNvSpPr>
          <p:nvPr>
            <p:ph type="subTitle" idx="1"/>
          </p:nvPr>
        </p:nvSpPr>
        <p:spPr>
          <a:xfrm>
            <a:off x="2971801" y="2883403"/>
            <a:ext cx="6096000" cy="1231397"/>
          </a:xfrm>
        </p:spPr>
        <p:txBody>
          <a:bodyPr>
            <a:normAutofit/>
          </a:bodyPr>
          <a:lstStyle/>
          <a:p>
            <a:r>
              <a:rPr lang="en-US" dirty="0" smtClean="0"/>
              <a:t>London May 30</a:t>
            </a:r>
            <a:r>
              <a:rPr lang="en-US" baseline="30000" dirty="0" smtClean="0"/>
              <a:t>th</a:t>
            </a:r>
            <a:r>
              <a:rPr lang="en-US" dirty="0" smtClean="0"/>
              <a:t> and 31</a:t>
            </a:r>
            <a:r>
              <a:rPr lang="en-US" baseline="30000" dirty="0" smtClean="0"/>
              <a:t>st</a:t>
            </a:r>
            <a:r>
              <a:rPr lang="en-US" dirty="0" smtClean="0"/>
              <a:t>.</a:t>
            </a:r>
          </a:p>
          <a:p>
            <a:r>
              <a:rPr lang="en-US" dirty="0" smtClean="0"/>
              <a:t>Reece Pitts, Account Manager EMEA &amp; Russia</a:t>
            </a:r>
          </a:p>
        </p:txBody>
      </p:sp>
    </p:spTree>
    <p:extLst>
      <p:ext uri="{BB962C8B-B14F-4D97-AF65-F5344CB8AC3E}">
        <p14:creationId xmlns:p14="http://schemas.microsoft.com/office/powerpoint/2010/main" val="373483652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Tenets of Our Product and Technology </a:t>
            </a:r>
            <a:r>
              <a:rPr lang="en-US" dirty="0"/>
              <a:t>S</a:t>
            </a:r>
            <a:r>
              <a:rPr lang="en-US" dirty="0" smtClean="0"/>
              <a:t>trategy</a:t>
            </a:r>
            <a:endParaRPr lang="en-US" dirty="0"/>
          </a:p>
        </p:txBody>
      </p:sp>
      <p:sp>
        <p:nvSpPr>
          <p:cNvPr id="6" name="TextBox 5"/>
          <p:cNvSpPr txBox="1"/>
          <p:nvPr/>
        </p:nvSpPr>
        <p:spPr>
          <a:xfrm>
            <a:off x="9220200" y="609600"/>
            <a:ext cx="691215" cy="369332"/>
          </a:xfrm>
          <a:prstGeom prst="rect">
            <a:avLst/>
          </a:prstGeom>
          <a:noFill/>
        </p:spPr>
        <p:txBody>
          <a:bodyPr wrap="none" rtlCol="0">
            <a:spAutoFit/>
          </a:bodyPr>
          <a:lstStyle/>
          <a:p>
            <a:r>
              <a:rPr lang="en-US" dirty="0" smtClean="0"/>
              <a:t>JOEL</a:t>
            </a:r>
            <a:endParaRPr lang="en-US" dirty="0"/>
          </a:p>
        </p:txBody>
      </p:sp>
      <p:pic>
        <p:nvPicPr>
          <p:cNvPr id="21" name="Picture 20" descr="Globe_1.png"/>
          <p:cNvPicPr>
            <a:picLocks noChangeAspect="1"/>
          </p:cNvPicPr>
          <p:nvPr/>
        </p:nvPicPr>
        <p:blipFill>
          <a:blip r:embed="rId3"/>
          <a:srcRect r="9591"/>
          <a:stretch>
            <a:fillRect/>
          </a:stretch>
        </p:blipFill>
        <p:spPr>
          <a:xfrm>
            <a:off x="5345421" y="1385544"/>
            <a:ext cx="3807160" cy="3775882"/>
          </a:xfrm>
          <a:prstGeom prst="rect">
            <a:avLst/>
          </a:prstGeom>
        </p:spPr>
      </p:pic>
      <p:sp>
        <p:nvSpPr>
          <p:cNvPr id="12" name="Round Diagonal Corner Rectangle 11"/>
          <p:cNvSpPr/>
          <p:nvPr/>
        </p:nvSpPr>
        <p:spPr>
          <a:xfrm rot="5400000">
            <a:off x="1017116" y="1330799"/>
            <a:ext cx="1863526" cy="2999230"/>
          </a:xfrm>
          <a:prstGeom prst="round2DiagRect">
            <a:avLst/>
          </a:prstGeom>
          <a:gradFill>
            <a:gsLst>
              <a:gs pos="0">
                <a:schemeClr val="accent6"/>
              </a:gs>
              <a:gs pos="100000">
                <a:schemeClr val="accent1">
                  <a:shade val="94000"/>
                  <a:satMod val="135000"/>
                </a:schemeClr>
              </a:gs>
            </a:gsLst>
            <a:lin ang="213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 Diagonal Corner Rectangle 12"/>
          <p:cNvSpPr/>
          <p:nvPr/>
        </p:nvSpPr>
        <p:spPr>
          <a:xfrm>
            <a:off x="3509171" y="1898652"/>
            <a:ext cx="3070525" cy="1863526"/>
          </a:xfrm>
          <a:prstGeom prst="round2DiagRect">
            <a:avLst/>
          </a:prstGeom>
          <a:gradFill>
            <a:gsLst>
              <a:gs pos="0">
                <a:schemeClr val="accent6"/>
              </a:gs>
              <a:gs pos="100000">
                <a:schemeClr val="accent1">
                  <a:shade val="94000"/>
                  <a:satMod val="135000"/>
                </a:schemeClr>
              </a:gs>
            </a:gsLst>
            <a:lin ang="564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 Diagonal Corner Rectangle 13"/>
          <p:cNvSpPr/>
          <p:nvPr/>
        </p:nvSpPr>
        <p:spPr>
          <a:xfrm rot="16200000">
            <a:off x="4112672" y="3249736"/>
            <a:ext cx="1863526" cy="3070526"/>
          </a:xfrm>
          <a:prstGeom prst="round2DiagRect">
            <a:avLst/>
          </a:prstGeom>
          <a:gradFill>
            <a:gsLst>
              <a:gs pos="0">
                <a:schemeClr val="accent6"/>
              </a:gs>
              <a:gs pos="100000">
                <a:schemeClr val="accent1">
                  <a:shade val="94000"/>
                  <a:satMod val="135000"/>
                </a:schemeClr>
              </a:gs>
            </a:gsLst>
            <a:lin ang="21300000" scaled="0"/>
          </a:gradFill>
          <a:ln>
            <a:noFill/>
          </a:ln>
          <a:effectLst>
            <a:outerShdw blurRad="40000" dist="23000" dir="5400000" rotWithShape="0">
              <a:srgbClr val="000000">
                <a:alpha val="35000"/>
              </a:srgbClr>
            </a:outerShdw>
            <a:reflection stA="44000" endPos="43000" dist="127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 Diagonal Corner Rectangle 14"/>
          <p:cNvSpPr/>
          <p:nvPr/>
        </p:nvSpPr>
        <p:spPr>
          <a:xfrm>
            <a:off x="449263" y="3853236"/>
            <a:ext cx="2999230" cy="1863526"/>
          </a:xfrm>
          <a:prstGeom prst="round2DiagRect">
            <a:avLst/>
          </a:prstGeom>
          <a:gradFill>
            <a:gsLst>
              <a:gs pos="0">
                <a:schemeClr val="accent6"/>
              </a:gs>
              <a:gs pos="100000">
                <a:schemeClr val="accent1">
                  <a:shade val="94000"/>
                  <a:satMod val="135000"/>
                </a:schemeClr>
              </a:gs>
            </a:gsLst>
          </a:gradFill>
          <a:ln>
            <a:noFill/>
          </a:ln>
          <a:effectLst>
            <a:outerShdw blurRad="40000" dist="23000" dir="5400000" rotWithShape="0">
              <a:srgbClr val="000000">
                <a:alpha val="35000"/>
              </a:srgbClr>
            </a:outerShdw>
            <a:reflection stA="44000" endPos="43000" dist="127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765740" y="2299488"/>
            <a:ext cx="2666944" cy="1015663"/>
          </a:xfrm>
          <a:prstGeom prst="rect">
            <a:avLst/>
          </a:prstGeom>
          <a:noFill/>
        </p:spPr>
        <p:txBody>
          <a:bodyPr wrap="square" rtlCol="0">
            <a:spAutoFit/>
          </a:bodyPr>
          <a:lstStyle/>
          <a:p>
            <a:pPr marL="271463" lvl="4" indent="-271463">
              <a:buSzPct val="100000"/>
              <a:buAutoNum type="arabicPeriod"/>
            </a:pPr>
            <a:r>
              <a:rPr lang="en-US" sz="2000" dirty="0" smtClean="0">
                <a:solidFill>
                  <a:srgbClr val="FFFFFF"/>
                </a:solidFill>
                <a:latin typeface="Trebuchet MS"/>
                <a:cs typeface="Trebuchet MS"/>
              </a:rPr>
              <a:t>Simplifying connections,</a:t>
            </a:r>
          </a:p>
          <a:p>
            <a:pPr marL="271463" lvl="4" indent="-271463">
              <a:buSzPct val="100000"/>
            </a:pPr>
            <a:r>
              <a:rPr lang="en-US" sz="2000" dirty="0" smtClean="0">
                <a:solidFill>
                  <a:srgbClr val="FFFFFF"/>
                </a:solidFill>
                <a:latin typeface="Trebuchet MS"/>
                <a:cs typeface="Trebuchet MS"/>
              </a:rPr>
              <a:t> 	everywhere</a:t>
            </a:r>
          </a:p>
        </p:txBody>
      </p:sp>
      <p:sp>
        <p:nvSpPr>
          <p:cNvPr id="17" name="TextBox 16"/>
          <p:cNvSpPr txBox="1"/>
          <p:nvPr/>
        </p:nvSpPr>
        <p:spPr>
          <a:xfrm>
            <a:off x="4038350" y="2299488"/>
            <a:ext cx="2521011" cy="1015663"/>
          </a:xfrm>
          <a:prstGeom prst="rect">
            <a:avLst/>
          </a:prstGeom>
          <a:noFill/>
        </p:spPr>
        <p:txBody>
          <a:bodyPr wrap="square" rtlCol="0">
            <a:spAutoFit/>
          </a:bodyPr>
          <a:lstStyle/>
          <a:p>
            <a:pPr marL="271463" lvl="4" indent="-271463">
              <a:buSzPct val="100000"/>
              <a:buAutoNum type="arabicPeriod" startAt="2"/>
            </a:pPr>
            <a:r>
              <a:rPr lang="en-US" sz="2000" dirty="0" smtClean="0">
                <a:solidFill>
                  <a:srgbClr val="FFFFFF"/>
                </a:solidFill>
                <a:latin typeface="Trebuchet MS"/>
                <a:cs typeface="Trebuchet MS"/>
              </a:rPr>
              <a:t>Smaller, </a:t>
            </a:r>
            <a:br>
              <a:rPr lang="en-US" sz="2000" dirty="0" smtClean="0">
                <a:solidFill>
                  <a:srgbClr val="FFFFFF"/>
                </a:solidFill>
                <a:latin typeface="Trebuchet MS"/>
                <a:cs typeface="Trebuchet MS"/>
              </a:rPr>
            </a:br>
            <a:r>
              <a:rPr lang="en-US" sz="2000" dirty="0" smtClean="0">
                <a:solidFill>
                  <a:srgbClr val="FFFFFF"/>
                </a:solidFill>
                <a:latin typeface="Trebuchet MS"/>
                <a:cs typeface="Trebuchet MS"/>
              </a:rPr>
              <a:t>lighter, less expensive</a:t>
            </a:r>
          </a:p>
        </p:txBody>
      </p:sp>
      <p:sp>
        <p:nvSpPr>
          <p:cNvPr id="18" name="TextBox 17"/>
          <p:cNvSpPr txBox="1"/>
          <p:nvPr/>
        </p:nvSpPr>
        <p:spPr>
          <a:xfrm>
            <a:off x="765740" y="4275740"/>
            <a:ext cx="2689133" cy="707886"/>
          </a:xfrm>
          <a:prstGeom prst="rect">
            <a:avLst/>
          </a:prstGeom>
          <a:noFill/>
        </p:spPr>
        <p:txBody>
          <a:bodyPr wrap="square" rtlCol="0">
            <a:spAutoFit/>
          </a:bodyPr>
          <a:lstStyle/>
          <a:p>
            <a:pPr marL="266700" lvl="4" indent="-266700">
              <a:buSzPct val="100000"/>
            </a:pPr>
            <a:r>
              <a:rPr lang="en-US" sz="2000" dirty="0" smtClean="0">
                <a:solidFill>
                  <a:srgbClr val="FFFFFF"/>
                </a:solidFill>
                <a:latin typeface="Trebuchet MS"/>
                <a:cs typeface="Trebuchet MS"/>
              </a:rPr>
              <a:t>3.	New services </a:t>
            </a:r>
            <a:br>
              <a:rPr lang="en-US" sz="2000" dirty="0" smtClean="0">
                <a:solidFill>
                  <a:srgbClr val="FFFFFF"/>
                </a:solidFill>
                <a:latin typeface="Trebuchet MS"/>
                <a:cs typeface="Trebuchet MS"/>
              </a:rPr>
            </a:br>
            <a:r>
              <a:rPr lang="en-US" sz="2000" dirty="0" smtClean="0">
                <a:solidFill>
                  <a:srgbClr val="FFFFFF"/>
                </a:solidFill>
                <a:latin typeface="Trebuchet MS"/>
                <a:cs typeface="Trebuchet MS"/>
              </a:rPr>
              <a:t>as a catalyst</a:t>
            </a:r>
          </a:p>
        </p:txBody>
      </p:sp>
      <p:sp>
        <p:nvSpPr>
          <p:cNvPr id="19" name="TextBox 18"/>
          <p:cNvSpPr txBox="1"/>
          <p:nvPr/>
        </p:nvSpPr>
        <p:spPr>
          <a:xfrm>
            <a:off x="4038350" y="4275740"/>
            <a:ext cx="2741142" cy="1015663"/>
          </a:xfrm>
          <a:prstGeom prst="rect">
            <a:avLst/>
          </a:prstGeom>
          <a:noFill/>
        </p:spPr>
        <p:txBody>
          <a:bodyPr wrap="square" rtlCol="0">
            <a:spAutoFit/>
          </a:bodyPr>
          <a:lstStyle/>
          <a:p>
            <a:pPr marL="271463" lvl="4" indent="-271463">
              <a:buSzPct val="100000"/>
              <a:buAutoNum type="arabicPeriod" startAt="4"/>
            </a:pPr>
            <a:r>
              <a:rPr lang="en-US" sz="2000" dirty="0" smtClean="0">
                <a:solidFill>
                  <a:srgbClr val="FFFFFF"/>
                </a:solidFill>
                <a:latin typeface="Trebuchet MS"/>
                <a:cs typeface="Trebuchet MS"/>
              </a:rPr>
              <a:t>Iridium NEXT enabled </a:t>
            </a:r>
            <a:br>
              <a:rPr lang="en-US" sz="2000" dirty="0" smtClean="0">
                <a:solidFill>
                  <a:srgbClr val="FFFFFF"/>
                </a:solidFill>
                <a:latin typeface="Trebuchet MS"/>
                <a:cs typeface="Trebuchet MS"/>
              </a:rPr>
            </a:br>
            <a:r>
              <a:rPr lang="en-US" sz="2000" dirty="0" smtClean="0">
                <a:solidFill>
                  <a:srgbClr val="FFFFFF"/>
                </a:solidFill>
                <a:latin typeface="Trebuchet MS"/>
                <a:cs typeface="Trebuchet MS"/>
              </a:rPr>
              <a:t>products</a:t>
            </a:r>
          </a:p>
        </p:txBody>
      </p:sp>
    </p:spTree>
    <p:extLst>
      <p:ext uri="{BB962C8B-B14F-4D97-AF65-F5344CB8AC3E}">
        <p14:creationId xmlns:p14="http://schemas.microsoft.com/office/powerpoint/2010/main" val="17442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par>
                                <p:cTn id="12" presetID="2" presetClass="entr" presetSubtype="3" accel="50000" decel="5000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2" presetClass="entr" presetSubtype="12" accel="50000" decel="5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2" presetClass="entr" presetSubtype="6" accel="50000" decel="5000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9"/>
          <p:cNvSpPr txBox="1">
            <a:spLocks noGrp="1" noChangeArrowheads="1"/>
          </p:cNvSpPr>
          <p:nvPr/>
        </p:nvSpPr>
        <p:spPr bwMode="auto">
          <a:xfrm>
            <a:off x="419100" y="6572250"/>
            <a:ext cx="3124200" cy="285750"/>
          </a:xfrm>
          <a:prstGeom prst="rect">
            <a:avLst/>
          </a:prstGeom>
          <a:noFill/>
          <a:ln w="9525">
            <a:noFill/>
            <a:miter lim="800000"/>
            <a:headEnd/>
            <a:tailEnd/>
          </a:ln>
        </p:spPr>
        <p:txBody>
          <a:bodyPr lIns="0" tIns="0" rIns="0" bIns="0" anchor="ctr"/>
          <a:lstStyle/>
          <a:p>
            <a:pPr>
              <a:lnSpc>
                <a:spcPct val="90000"/>
              </a:lnSpc>
            </a:pPr>
            <a:r>
              <a:rPr lang="en-US" sz="800">
                <a:solidFill>
                  <a:schemeClr val="bg1"/>
                </a:solidFill>
              </a:rPr>
              <a:t>Proprietary and Confidential </a:t>
            </a:r>
          </a:p>
        </p:txBody>
      </p:sp>
      <p:sp>
        <p:nvSpPr>
          <p:cNvPr id="17411" name="Rectangle 10"/>
          <p:cNvSpPr txBox="1">
            <a:spLocks noGrp="1" noChangeArrowheads="1"/>
          </p:cNvSpPr>
          <p:nvPr/>
        </p:nvSpPr>
        <p:spPr bwMode="auto">
          <a:xfrm>
            <a:off x="7600950" y="5962650"/>
            <a:ext cx="1504950" cy="266700"/>
          </a:xfrm>
          <a:prstGeom prst="rect">
            <a:avLst/>
          </a:prstGeom>
          <a:noFill/>
          <a:ln w="9525">
            <a:noFill/>
            <a:miter lim="800000"/>
            <a:headEnd/>
            <a:tailEnd/>
          </a:ln>
        </p:spPr>
        <p:txBody>
          <a:bodyPr lIns="0" tIns="0" rIns="27432" bIns="0"/>
          <a:lstStyle/>
          <a:p>
            <a:pPr algn="r"/>
            <a:fld id="{5D5E5307-F27C-4940-9834-E2219992B22F}" type="slidenum">
              <a:rPr lang="en-US" sz="1200"/>
              <a:pPr algn="r"/>
              <a:t>11</a:t>
            </a:fld>
            <a:endParaRPr lang="en-US" sz="1200"/>
          </a:p>
        </p:txBody>
      </p:sp>
      <p:pic>
        <p:nvPicPr>
          <p:cNvPr id="17412" name="Picture 9" descr="Landing page.png"/>
          <p:cNvPicPr>
            <a:picLocks noChangeAspect="1"/>
          </p:cNvPicPr>
          <p:nvPr/>
        </p:nvPicPr>
        <p:blipFill>
          <a:blip r:embed="rId3"/>
          <a:srcRect/>
          <a:stretch>
            <a:fillRect/>
          </a:stretch>
        </p:blipFill>
        <p:spPr bwMode="auto">
          <a:xfrm>
            <a:off x="0" y="2127250"/>
            <a:ext cx="9144000" cy="4005263"/>
          </a:xfrm>
          <a:prstGeom prst="rect">
            <a:avLst/>
          </a:prstGeom>
          <a:noFill/>
          <a:ln w="9525">
            <a:noFill/>
            <a:miter lim="800000"/>
            <a:headEnd/>
            <a:tailEnd/>
          </a:ln>
        </p:spPr>
      </p:pic>
      <p:pic>
        <p:nvPicPr>
          <p:cNvPr id="17413" name="Picture 11" descr="Iridium_Everywhere_2Cfinal.png"/>
          <p:cNvPicPr>
            <a:picLocks noChangeAspect="1"/>
          </p:cNvPicPr>
          <p:nvPr/>
        </p:nvPicPr>
        <p:blipFill>
          <a:blip r:embed="rId4"/>
          <a:srcRect/>
          <a:stretch>
            <a:fillRect/>
          </a:stretch>
        </p:blipFill>
        <p:spPr bwMode="auto">
          <a:xfrm>
            <a:off x="4251325" y="2039938"/>
            <a:ext cx="3908425" cy="1252537"/>
          </a:xfrm>
          <a:prstGeom prst="rect">
            <a:avLst/>
          </a:prstGeom>
          <a:noFill/>
          <a:ln w="9525">
            <a:noFill/>
            <a:miter lim="800000"/>
            <a:headEnd/>
            <a:tailEnd/>
          </a:ln>
        </p:spPr>
      </p:pic>
      <p:sp>
        <p:nvSpPr>
          <p:cNvPr id="13" name="Rounded Rectangle 12"/>
          <p:cNvSpPr/>
          <p:nvPr/>
        </p:nvSpPr>
        <p:spPr>
          <a:xfrm>
            <a:off x="469900" y="1103313"/>
            <a:ext cx="3429000" cy="2987675"/>
          </a:xfrm>
          <a:prstGeom prst="roundRect">
            <a:avLst/>
          </a:prstGeom>
          <a:gradFill flip="none" rotWithShape="1">
            <a:gsLst>
              <a:gs pos="1000">
                <a:srgbClr val="65AAC9"/>
              </a:gs>
              <a:gs pos="72000">
                <a:srgbClr val="A5D1E4"/>
              </a:gs>
            </a:gsLst>
            <a:lin ang="51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spcAft>
                <a:spcPts val="1200"/>
              </a:spcAft>
              <a:defRPr/>
            </a:pPr>
            <a:r>
              <a:rPr lang="en-US" b="1" dirty="0" smtClean="0">
                <a:solidFill>
                  <a:srgbClr val="FFFFFF"/>
                </a:solidFill>
                <a:cs typeface="Arial" charset="0"/>
              </a:rPr>
              <a:t>Iridium Extreme</a:t>
            </a:r>
            <a:endParaRPr lang="en-US" b="1" dirty="0">
              <a:solidFill>
                <a:srgbClr val="FFFFFF"/>
              </a:solidFill>
              <a:cs typeface="Arial" charset="0"/>
            </a:endParaRPr>
          </a:p>
          <a:p>
            <a:pPr algn="ctr">
              <a:defRPr/>
            </a:pPr>
            <a:endParaRPr lang="en-US" dirty="0">
              <a:solidFill>
                <a:srgbClr val="FFFFFF"/>
              </a:solidFill>
              <a:cs typeface="Arial" charset="0"/>
            </a:endParaRPr>
          </a:p>
        </p:txBody>
      </p:sp>
      <p:pic>
        <p:nvPicPr>
          <p:cNvPr id="17415" name="Picture 10" descr="Globes shadow small.png"/>
          <p:cNvPicPr>
            <a:picLocks noChangeAspect="1"/>
          </p:cNvPicPr>
          <p:nvPr/>
        </p:nvPicPr>
        <p:blipFill>
          <a:blip r:embed="rId5"/>
          <a:srcRect/>
          <a:stretch>
            <a:fillRect/>
          </a:stretch>
        </p:blipFill>
        <p:spPr bwMode="auto">
          <a:xfrm>
            <a:off x="314325" y="2459038"/>
            <a:ext cx="4562475" cy="4364037"/>
          </a:xfrm>
          <a:prstGeom prst="rect">
            <a:avLst/>
          </a:prstGeom>
          <a:noFill/>
          <a:ln w="9525">
            <a:noFill/>
            <a:miter lim="800000"/>
            <a:headEnd/>
            <a:tailEnd/>
          </a:ln>
        </p:spPr>
      </p:pic>
    </p:spTree>
    <p:extLst>
      <p:ext uri="{BB962C8B-B14F-4D97-AF65-F5344CB8AC3E}">
        <p14:creationId xmlns:p14="http://schemas.microsoft.com/office/powerpoint/2010/main" val="226670672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a:xfrm>
            <a:off x="4724400" y="397042"/>
            <a:ext cx="4343400" cy="5823468"/>
          </a:xfrm>
        </p:spPr>
        <p:txBody>
          <a:bodyPr/>
          <a:lstStyle/>
          <a:p>
            <a:pPr marL="176213" indent="-176213">
              <a:spcBef>
                <a:spcPts val="200"/>
              </a:spcBef>
              <a:spcAft>
                <a:spcPts val="200"/>
              </a:spcAft>
            </a:pPr>
            <a:r>
              <a:rPr lang="en-US" sz="1800" dirty="0" smtClean="0">
                <a:solidFill>
                  <a:schemeClr val="tx1"/>
                </a:solidFill>
              </a:rPr>
              <a:t>Iridium Force ™ is our vision for using the power of the world’s furthest reaching network to bring extended &amp; enhanced personal communications to people and organizations, everywhere</a:t>
            </a:r>
            <a:endParaRPr lang="en-US" sz="1800" dirty="0" smtClean="0"/>
          </a:p>
          <a:p>
            <a:pPr marL="176213" indent="-176213">
              <a:spcBef>
                <a:spcPts val="200"/>
              </a:spcBef>
              <a:spcAft>
                <a:spcPts val="200"/>
              </a:spcAft>
            </a:pPr>
            <a:endParaRPr lang="en-US" sz="1800" dirty="0" smtClean="0"/>
          </a:p>
          <a:p>
            <a:pPr marL="0" indent="0">
              <a:spcBef>
                <a:spcPts val="200"/>
              </a:spcBef>
              <a:spcAft>
                <a:spcPts val="200"/>
              </a:spcAft>
              <a:buNone/>
            </a:pPr>
            <a:r>
              <a:rPr lang="en-US" sz="1800" dirty="0" smtClean="0">
                <a:solidFill>
                  <a:schemeClr val="tx1"/>
                </a:solidFill>
              </a:rPr>
              <a:t>Tenets of Iridium Force - </a:t>
            </a:r>
          </a:p>
          <a:p>
            <a:pPr marL="176213" lvl="1" indent="-176213">
              <a:spcBef>
                <a:spcPts val="200"/>
              </a:spcBef>
              <a:spcAft>
                <a:spcPts val="200"/>
              </a:spcAft>
            </a:pPr>
            <a:r>
              <a:rPr lang="en-US" sz="1600" dirty="0" smtClean="0"/>
              <a:t>Extend beyond satellite phones </a:t>
            </a:r>
            <a:endParaRPr lang="en-US" sz="1600" dirty="0"/>
          </a:p>
          <a:p>
            <a:pPr marL="176213" lvl="1" indent="-176213">
              <a:spcBef>
                <a:spcPts val="200"/>
              </a:spcBef>
              <a:spcAft>
                <a:spcPts val="200"/>
              </a:spcAft>
            </a:pPr>
            <a:r>
              <a:rPr lang="en-US" sz="1600" dirty="0" smtClean="0"/>
              <a:t>Simplify connections</a:t>
            </a:r>
            <a:endParaRPr lang="en-US" sz="1200" dirty="0" smtClean="0"/>
          </a:p>
          <a:p>
            <a:pPr marL="176213" lvl="1" indent="-176213">
              <a:spcBef>
                <a:spcPts val="200"/>
              </a:spcBef>
              <a:spcAft>
                <a:spcPts val="200"/>
              </a:spcAft>
            </a:pPr>
            <a:r>
              <a:rPr lang="en-US" sz="1600" dirty="0" smtClean="0"/>
              <a:t>Drive innovation</a:t>
            </a:r>
          </a:p>
          <a:p>
            <a:pPr marL="176213" lvl="1" indent="-176213">
              <a:spcBef>
                <a:spcPts val="200"/>
              </a:spcBef>
              <a:spcAft>
                <a:spcPts val="200"/>
              </a:spcAft>
            </a:pPr>
            <a:r>
              <a:rPr lang="en-US" sz="1600" dirty="0" smtClean="0"/>
              <a:t>Enable location-awareness</a:t>
            </a:r>
          </a:p>
          <a:p>
            <a:pPr marL="176213" lvl="1" indent="-176213">
              <a:spcBef>
                <a:spcPts val="200"/>
              </a:spcBef>
              <a:spcAft>
                <a:spcPts val="200"/>
              </a:spcAft>
            </a:pPr>
            <a:r>
              <a:rPr lang="en-US" sz="1600" dirty="0" smtClean="0"/>
              <a:t>Perform without compromise</a:t>
            </a:r>
          </a:p>
          <a:p>
            <a:pPr marL="176213" lvl="1" indent="-176213">
              <a:buNone/>
            </a:pPr>
            <a:r>
              <a:rPr lang="en-US" dirty="0" smtClean="0">
                <a:solidFill>
                  <a:schemeClr val="tx1"/>
                </a:solidFill>
              </a:rPr>
              <a:t>Iridium Force encompasses – </a:t>
            </a:r>
          </a:p>
          <a:p>
            <a:pPr marL="176213" lvl="1" indent="-176213">
              <a:spcBef>
                <a:spcPts val="200"/>
              </a:spcBef>
              <a:spcAft>
                <a:spcPts val="200"/>
              </a:spcAft>
            </a:pPr>
            <a:r>
              <a:rPr lang="en-US" dirty="0" smtClean="0"/>
              <a:t>Iridium Extreme™</a:t>
            </a:r>
          </a:p>
          <a:p>
            <a:pPr marL="176213" lvl="1" indent="-176213">
              <a:spcBef>
                <a:spcPts val="200"/>
              </a:spcBef>
              <a:spcAft>
                <a:spcPts val="200"/>
              </a:spcAft>
            </a:pPr>
            <a:r>
              <a:rPr lang="en-US" dirty="0" smtClean="0"/>
              <a:t>Iridium Core 9523</a:t>
            </a:r>
          </a:p>
          <a:p>
            <a:pPr marL="176213" lvl="1" indent="-176213">
              <a:spcBef>
                <a:spcPts val="200"/>
              </a:spcBef>
              <a:spcAft>
                <a:spcPts val="200"/>
              </a:spcAft>
            </a:pPr>
            <a:r>
              <a:rPr lang="en-US" dirty="0" smtClean="0"/>
              <a:t>LBS Data Offerings</a:t>
            </a:r>
          </a:p>
          <a:p>
            <a:pPr marL="176213" lvl="1" indent="-176213">
              <a:spcBef>
                <a:spcPts val="200"/>
              </a:spcBef>
              <a:spcAft>
                <a:spcPts val="200"/>
              </a:spcAft>
            </a:pPr>
            <a:r>
              <a:rPr lang="en-US" dirty="0" smtClean="0"/>
              <a:t>Iridium </a:t>
            </a:r>
            <a:r>
              <a:rPr lang="en-US" dirty="0" err="1" smtClean="0"/>
              <a:t>AxcessPoint</a:t>
            </a:r>
            <a:endParaRPr lang="en-US" dirty="0" smtClean="0"/>
          </a:p>
        </p:txBody>
      </p:sp>
      <p:sp>
        <p:nvSpPr>
          <p:cNvPr id="3" name="Date Placeholder 2"/>
          <p:cNvSpPr>
            <a:spLocks noGrp="1"/>
          </p:cNvSpPr>
          <p:nvPr>
            <p:ph type="dt" sz="half" idx="10"/>
          </p:nvPr>
        </p:nvSpPr>
        <p:spPr/>
        <p:txBody>
          <a:bodyPr/>
          <a:lstStyle/>
          <a:p>
            <a:fld id="{80C4BBA8-0A0A-AB44-B845-1936D055A7A4}" type="datetime1">
              <a:rPr lang="en-US" smtClean="0"/>
              <a:pPr/>
              <a:t>5/29/2012</a:t>
            </a:fld>
            <a:endParaRPr lang="en-US" dirty="0"/>
          </a:p>
        </p:txBody>
      </p:sp>
      <p:sp>
        <p:nvSpPr>
          <p:cNvPr id="4" name="Footer Placeholder 3"/>
          <p:cNvSpPr>
            <a:spLocks noGrp="1"/>
          </p:cNvSpPr>
          <p:nvPr>
            <p:ph type="ftr" sz="quarter" idx="11"/>
          </p:nvPr>
        </p:nvSpPr>
        <p:spPr/>
        <p:txBody>
          <a:bodyPr/>
          <a:lstStyle/>
          <a:p>
            <a:r>
              <a:rPr lang="en-US" smtClean="0"/>
              <a:t>Iridium Proprietary and Confidential</a:t>
            </a:r>
            <a:endParaRPr lang="en-US" dirty="0"/>
          </a:p>
        </p:txBody>
      </p:sp>
      <p:sp>
        <p:nvSpPr>
          <p:cNvPr id="5" name="Slide Number Placeholder 4"/>
          <p:cNvSpPr>
            <a:spLocks noGrp="1"/>
          </p:cNvSpPr>
          <p:nvPr>
            <p:ph type="sldNum" sz="quarter" idx="12"/>
          </p:nvPr>
        </p:nvSpPr>
        <p:spPr/>
        <p:txBody>
          <a:bodyPr/>
          <a:lstStyle/>
          <a:p>
            <a:fld id="{D50FB364-4D2E-DF41-B5B8-FA356FFC585C}" type="slidenum">
              <a:rPr lang="en-US" smtClean="0"/>
              <a:pPr/>
              <a:t>12</a:t>
            </a:fld>
            <a:endParaRPr lang="en-US" dirty="0"/>
          </a:p>
        </p:txBody>
      </p:sp>
      <p:sp>
        <p:nvSpPr>
          <p:cNvPr id="52" name="TextBox 51"/>
          <p:cNvSpPr txBox="1"/>
          <p:nvPr/>
        </p:nvSpPr>
        <p:spPr>
          <a:xfrm>
            <a:off x="4038600" y="5443831"/>
            <a:ext cx="1066800" cy="369332"/>
          </a:xfrm>
          <a:prstGeom prst="rect">
            <a:avLst/>
          </a:prstGeom>
          <a:noFill/>
        </p:spPr>
        <p:txBody>
          <a:bodyPr wrap="square" rtlCol="0">
            <a:spAutoFit/>
          </a:bodyPr>
          <a:lstStyle/>
          <a:p>
            <a:pPr algn="ctr"/>
            <a:r>
              <a:rPr lang="en-US" dirty="0" smtClean="0">
                <a:solidFill>
                  <a:schemeClr val="bg1"/>
                </a:solidFill>
              </a:rPr>
              <a:t>2015</a:t>
            </a:r>
            <a:endParaRPr lang="en-US" dirty="0">
              <a:solidFill>
                <a:schemeClr val="bg1"/>
              </a:solidFill>
            </a:endParaRPr>
          </a:p>
        </p:txBody>
      </p:sp>
      <p:pic>
        <p:nvPicPr>
          <p:cNvPr id="11" name="Picture 10" descr="Force Teaser-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10" y="381000"/>
            <a:ext cx="4512348" cy="5839510"/>
          </a:xfrm>
          <a:prstGeom prst="rect">
            <a:avLst/>
          </a:prstGeom>
          <a:effectLst>
            <a:outerShdw blurRad="247650" dist="38100" dir="2700000" sx="102000" sy="102000" algn="tl" rotWithShape="0">
              <a:srgbClr val="000000">
                <a:alpha val="43000"/>
              </a:srgbClr>
            </a:outerShdw>
          </a:effectLst>
        </p:spPr>
      </p:pic>
    </p:spTree>
    <p:extLst>
      <p:ext uri="{BB962C8B-B14F-4D97-AF65-F5344CB8AC3E}">
        <p14:creationId xmlns:p14="http://schemas.microsoft.com/office/powerpoint/2010/main" val="327326088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C4BBA8-0A0A-AB44-B845-1936D055A7A4}" type="datetime1">
              <a:rPr lang="en-US" smtClean="0"/>
              <a:pPr/>
              <a:t>5/29/2012</a:t>
            </a:fld>
            <a:endParaRPr lang="en-US" dirty="0"/>
          </a:p>
        </p:txBody>
      </p:sp>
      <p:sp>
        <p:nvSpPr>
          <p:cNvPr id="4" name="Footer Placeholder 3"/>
          <p:cNvSpPr>
            <a:spLocks noGrp="1"/>
          </p:cNvSpPr>
          <p:nvPr>
            <p:ph type="ftr" sz="quarter" idx="11"/>
          </p:nvPr>
        </p:nvSpPr>
        <p:spPr/>
        <p:txBody>
          <a:bodyPr/>
          <a:lstStyle/>
          <a:p>
            <a:r>
              <a:rPr lang="en-US" smtClean="0"/>
              <a:t>Iridium Proprietary and Confidential</a:t>
            </a:r>
            <a:endParaRPr lang="en-US" dirty="0"/>
          </a:p>
        </p:txBody>
      </p:sp>
      <p:sp>
        <p:nvSpPr>
          <p:cNvPr id="5" name="Slide Number Placeholder 4"/>
          <p:cNvSpPr>
            <a:spLocks noGrp="1"/>
          </p:cNvSpPr>
          <p:nvPr>
            <p:ph type="sldNum" sz="quarter" idx="12"/>
          </p:nvPr>
        </p:nvSpPr>
        <p:spPr/>
        <p:txBody>
          <a:bodyPr/>
          <a:lstStyle/>
          <a:p>
            <a:fld id="{D50FB364-4D2E-DF41-B5B8-FA356FFC585C}" type="slidenum">
              <a:rPr lang="en-US" smtClean="0"/>
              <a:pPr/>
              <a:t>13</a:t>
            </a:fld>
            <a:endParaRPr lang="en-US" dirty="0"/>
          </a:p>
        </p:txBody>
      </p:sp>
      <p:sp>
        <p:nvSpPr>
          <p:cNvPr id="52" name="TextBox 51"/>
          <p:cNvSpPr txBox="1"/>
          <p:nvPr/>
        </p:nvSpPr>
        <p:spPr>
          <a:xfrm>
            <a:off x="4038600" y="5443831"/>
            <a:ext cx="1066800" cy="369332"/>
          </a:xfrm>
          <a:prstGeom prst="rect">
            <a:avLst/>
          </a:prstGeom>
          <a:noFill/>
        </p:spPr>
        <p:txBody>
          <a:bodyPr wrap="square" rtlCol="0">
            <a:spAutoFit/>
          </a:bodyPr>
          <a:lstStyle/>
          <a:p>
            <a:pPr algn="ctr"/>
            <a:r>
              <a:rPr lang="en-US" dirty="0" smtClean="0">
                <a:solidFill>
                  <a:schemeClr val="bg1"/>
                </a:solidFill>
              </a:rPr>
              <a:t>2015</a:t>
            </a:r>
            <a:endParaRPr lang="en-US" dirty="0">
              <a:solidFill>
                <a:schemeClr val="bg1"/>
              </a:solidFill>
            </a:endParaRPr>
          </a:p>
        </p:txBody>
      </p:sp>
      <p:pic>
        <p:nvPicPr>
          <p:cNvPr id="2" name="IRDM_Extreme_Mas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304800"/>
            <a:ext cx="11650133" cy="6553200"/>
          </a:xfrm>
          <a:prstGeom prst="rect">
            <a:avLst/>
          </a:prstGeom>
        </p:spPr>
      </p:pic>
    </p:spTree>
    <p:extLst>
      <p:ext uri="{BB962C8B-B14F-4D97-AF65-F5344CB8AC3E}">
        <p14:creationId xmlns:p14="http://schemas.microsoft.com/office/powerpoint/2010/main" val="3098252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2667000"/>
            <a:ext cx="9144000" cy="2286000"/>
          </a:xfrm>
          <a:prstGeom prst="rect">
            <a:avLst/>
          </a:prstGeom>
          <a:gradFill>
            <a:gsLst>
              <a:gs pos="100000">
                <a:schemeClr val="tx1">
                  <a:lumMod val="75000"/>
                </a:schemeClr>
              </a:gs>
              <a:gs pos="9000">
                <a:schemeClr val="bg1">
                  <a:alpha val="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80C4BBA8-0A0A-AB44-B845-1936D055A7A4}" type="datetime1">
              <a:rPr lang="en-US" smtClean="0"/>
              <a:pPr/>
              <a:t>5/29/2012</a:t>
            </a:fld>
            <a:endParaRPr lang="en-US" dirty="0"/>
          </a:p>
        </p:txBody>
      </p:sp>
      <p:sp>
        <p:nvSpPr>
          <p:cNvPr id="4" name="Footer Placeholder 3"/>
          <p:cNvSpPr>
            <a:spLocks noGrp="1"/>
          </p:cNvSpPr>
          <p:nvPr>
            <p:ph type="ftr" sz="quarter" idx="11"/>
          </p:nvPr>
        </p:nvSpPr>
        <p:spPr/>
        <p:txBody>
          <a:bodyPr/>
          <a:lstStyle/>
          <a:p>
            <a:r>
              <a:rPr lang="en-US" smtClean="0"/>
              <a:t>Iridium Proprietary and Confidential</a:t>
            </a:r>
            <a:endParaRPr lang="en-US" dirty="0"/>
          </a:p>
        </p:txBody>
      </p:sp>
      <p:sp>
        <p:nvSpPr>
          <p:cNvPr id="5" name="Slide Number Placeholder 4"/>
          <p:cNvSpPr>
            <a:spLocks noGrp="1"/>
          </p:cNvSpPr>
          <p:nvPr>
            <p:ph type="sldNum" sz="quarter" idx="12"/>
          </p:nvPr>
        </p:nvSpPr>
        <p:spPr/>
        <p:txBody>
          <a:bodyPr/>
          <a:lstStyle/>
          <a:p>
            <a:fld id="{D50FB364-4D2E-DF41-B5B8-FA356FFC585C}" type="slidenum">
              <a:rPr lang="en-US" smtClean="0"/>
              <a:pPr/>
              <a:t>14</a:t>
            </a:fld>
            <a:endParaRPr lang="en-US" dirty="0"/>
          </a:p>
        </p:txBody>
      </p:sp>
      <p:pic>
        <p:nvPicPr>
          <p:cNvPr id="15" name="Picture 14" descr="ico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3092366" cy="6064250"/>
          </a:xfrm>
          <a:prstGeom prst="rect">
            <a:avLst/>
          </a:prstGeom>
        </p:spPr>
      </p:pic>
      <p:sp>
        <p:nvSpPr>
          <p:cNvPr id="16" name="TextBox 15"/>
          <p:cNvSpPr txBox="1"/>
          <p:nvPr/>
        </p:nvSpPr>
        <p:spPr>
          <a:xfrm>
            <a:off x="685800" y="381000"/>
            <a:ext cx="2200200" cy="1200329"/>
          </a:xfrm>
          <a:prstGeom prst="rect">
            <a:avLst/>
          </a:prstGeom>
          <a:noFill/>
        </p:spPr>
        <p:txBody>
          <a:bodyPr wrap="square" rtlCol="0">
            <a:spAutoFit/>
          </a:bodyPr>
          <a:lstStyle/>
          <a:p>
            <a:r>
              <a:rPr lang="en-US" sz="3600" dirty="0" smtClean="0">
                <a:latin typeface="Trebuchet MS"/>
                <a:cs typeface="Trebuchet MS"/>
              </a:rPr>
              <a:t>Iridium</a:t>
            </a:r>
          </a:p>
          <a:p>
            <a:r>
              <a:rPr lang="en-US" sz="3600" b="1" dirty="0" smtClean="0">
                <a:latin typeface="Trebuchet MS"/>
                <a:cs typeface="Trebuchet MS"/>
              </a:rPr>
              <a:t>Extreme</a:t>
            </a:r>
            <a:endParaRPr lang="en-US" sz="3600" b="1" dirty="0">
              <a:latin typeface="Trebuchet MS"/>
              <a:cs typeface="Trebuchet MS"/>
            </a:endParaRPr>
          </a:p>
        </p:txBody>
      </p:sp>
      <p:sp>
        <p:nvSpPr>
          <p:cNvPr id="17" name="TextBox 16"/>
          <p:cNvSpPr txBox="1"/>
          <p:nvPr/>
        </p:nvSpPr>
        <p:spPr>
          <a:xfrm>
            <a:off x="728141" y="1955805"/>
            <a:ext cx="2624666" cy="4250266"/>
          </a:xfrm>
          <a:prstGeom prst="rect">
            <a:avLst/>
          </a:prstGeom>
          <a:noFill/>
        </p:spPr>
        <p:txBody>
          <a:bodyPr wrap="square" rtlCol="0">
            <a:noAutofit/>
          </a:bodyPr>
          <a:lstStyle/>
          <a:p>
            <a:r>
              <a:rPr lang="en-US" dirty="0" smtClean="0"/>
              <a:t>The ultimate in ruggedized, optimized and standardized engineering – the one handset that does it all, enabling users to make more of the connections that matter, under the harshest conditions from the furthest reaches of the planet.</a:t>
            </a:r>
            <a:endParaRPr lang="en-US" dirty="0"/>
          </a:p>
        </p:txBody>
      </p:sp>
      <p:pic>
        <p:nvPicPr>
          <p:cNvPr id="18" name="Picture 17" descr="9575 Straight 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000" y="228601"/>
            <a:ext cx="2615881" cy="6341533"/>
          </a:xfrm>
          <a:prstGeom prst="rect">
            <a:avLst/>
          </a:prstGeom>
        </p:spPr>
      </p:pic>
    </p:spTree>
    <p:extLst>
      <p:ext uri="{BB962C8B-B14F-4D97-AF65-F5344CB8AC3E}">
        <p14:creationId xmlns:p14="http://schemas.microsoft.com/office/powerpoint/2010/main" val="122329290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ure.jpg"/>
          <p:cNvPicPr>
            <a:picLocks noChangeAspect="1"/>
          </p:cNvPicPr>
          <p:nvPr/>
        </p:nvPicPr>
        <p:blipFill>
          <a:blip r:embed="rId2" cstate="print"/>
          <a:srcRect l="7994" r="16278"/>
          <a:stretch>
            <a:fillRect/>
          </a:stretch>
        </p:blipFill>
        <p:spPr>
          <a:xfrm>
            <a:off x="0" y="1241779"/>
            <a:ext cx="9144000" cy="4769554"/>
          </a:xfrm>
          <a:prstGeom prst="rect">
            <a:avLst/>
          </a:prstGeom>
        </p:spPr>
      </p:pic>
      <p:pic>
        <p:nvPicPr>
          <p:cNvPr id="8" name="Picture 7" descr="texture.jpg"/>
          <p:cNvPicPr>
            <a:picLocks noChangeAspect="1"/>
          </p:cNvPicPr>
          <p:nvPr/>
        </p:nvPicPr>
        <p:blipFill>
          <a:blip r:embed="rId3" cstate="print"/>
          <a:srcRect l="29630" t="7476" r="20370"/>
          <a:stretch>
            <a:fillRect/>
          </a:stretch>
        </p:blipFill>
        <p:spPr>
          <a:xfrm>
            <a:off x="4572000" y="1241778"/>
            <a:ext cx="4572000" cy="4758972"/>
          </a:xfrm>
          <a:prstGeom prst="rect">
            <a:avLst/>
          </a:prstGeom>
        </p:spPr>
      </p:pic>
      <p:sp>
        <p:nvSpPr>
          <p:cNvPr id="2" name="Title 1"/>
          <p:cNvSpPr>
            <a:spLocks noGrp="1"/>
          </p:cNvSpPr>
          <p:nvPr>
            <p:ph type="title"/>
          </p:nvPr>
        </p:nvSpPr>
        <p:spPr/>
        <p:txBody>
          <a:bodyPr/>
          <a:lstStyle/>
          <a:p>
            <a:r>
              <a:rPr lang="en-US" sz="3200" dirty="0" smtClean="0"/>
              <a:t>Smarter</a:t>
            </a:r>
            <a:endParaRPr lang="en-US" sz="3200" dirty="0"/>
          </a:p>
        </p:txBody>
      </p:sp>
      <p:sp>
        <p:nvSpPr>
          <p:cNvPr id="7" name="TextBox 6"/>
          <p:cNvSpPr txBox="1"/>
          <p:nvPr/>
        </p:nvSpPr>
        <p:spPr>
          <a:xfrm>
            <a:off x="451551" y="1636891"/>
            <a:ext cx="3866449" cy="4185761"/>
          </a:xfrm>
          <a:prstGeom prst="rect">
            <a:avLst/>
          </a:prstGeom>
          <a:noFill/>
        </p:spPr>
        <p:txBody>
          <a:bodyPr wrap="square" rtlCol="0">
            <a:spAutoFit/>
          </a:bodyPr>
          <a:lstStyle/>
          <a:p>
            <a:r>
              <a:rPr lang="en-US" sz="1900" b="1" dirty="0" smtClean="0">
                <a:solidFill>
                  <a:schemeClr val="bg1"/>
                </a:solidFill>
                <a:latin typeface="Trebuchet MS"/>
                <a:cs typeface="Trebuchet MS"/>
              </a:rPr>
              <a:t>Iridium Extreme is the first GPS-enabled satellite phone ever to offer an open development platform for LBS and dedicated S.E.N.D. compliant SOS button.</a:t>
            </a:r>
          </a:p>
          <a:p>
            <a:endParaRPr lang="en-US" sz="1900" b="1" dirty="0" smtClean="0">
              <a:solidFill>
                <a:schemeClr val="bg1"/>
              </a:solidFill>
              <a:latin typeface="Trebuchet MS"/>
              <a:cs typeface="Trebuchet MS"/>
            </a:endParaRPr>
          </a:p>
          <a:p>
            <a:r>
              <a:rPr lang="en-US" sz="1900" b="1" dirty="0" smtClean="0">
                <a:solidFill>
                  <a:schemeClr val="bg1"/>
                </a:solidFill>
                <a:latin typeface="Trebuchet MS"/>
                <a:cs typeface="Trebuchet MS"/>
              </a:rPr>
              <a:t>It is engineered with more features and unique accessories than any other satellite phone on the market, giving people more ways to connect than </a:t>
            </a:r>
            <a:br>
              <a:rPr lang="en-US" sz="1900" b="1" dirty="0" smtClean="0">
                <a:solidFill>
                  <a:schemeClr val="bg1"/>
                </a:solidFill>
                <a:latin typeface="Trebuchet MS"/>
                <a:cs typeface="Trebuchet MS"/>
              </a:rPr>
            </a:br>
            <a:r>
              <a:rPr lang="en-US" sz="1900" b="1" dirty="0" smtClean="0">
                <a:solidFill>
                  <a:schemeClr val="bg1"/>
                </a:solidFill>
                <a:latin typeface="Trebuchet MS"/>
                <a:cs typeface="Trebuchet MS"/>
              </a:rPr>
              <a:t>ever before.</a:t>
            </a:r>
          </a:p>
          <a:p>
            <a:endParaRPr lang="en-US" sz="1900" b="1" dirty="0" smtClean="0">
              <a:solidFill>
                <a:schemeClr val="bg1"/>
              </a:solidFill>
              <a:latin typeface="Trebuchet MS"/>
              <a:cs typeface="Trebuchet MS"/>
            </a:endParaRPr>
          </a:p>
          <a:p>
            <a:endParaRPr lang="en-US" sz="1900" b="1" dirty="0">
              <a:solidFill>
                <a:schemeClr val="bg1"/>
              </a:solidFill>
              <a:latin typeface="Trebuchet MS"/>
              <a:cs typeface="Trebuchet MS"/>
            </a:endParaRPr>
          </a:p>
        </p:txBody>
      </p:sp>
      <p:sp>
        <p:nvSpPr>
          <p:cNvPr id="10" name="Footer Placeholder 4"/>
          <p:cNvSpPr txBox="1">
            <a:spLocks/>
          </p:cNvSpPr>
          <p:nvPr/>
        </p:nvSpPr>
        <p:spPr>
          <a:xfrm>
            <a:off x="772513" y="6492875"/>
            <a:ext cx="5431779"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Iridium Proprietary and Confidential</a:t>
            </a:r>
            <a:endParaRPr kumimoji="0" lang="en-US" sz="1200" b="1"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16819452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ure.jpg"/>
          <p:cNvPicPr>
            <a:picLocks noChangeAspect="1"/>
          </p:cNvPicPr>
          <p:nvPr/>
        </p:nvPicPr>
        <p:blipFill>
          <a:blip r:embed="rId2" cstate="print"/>
          <a:srcRect l="7994" r="16278"/>
          <a:stretch>
            <a:fillRect/>
          </a:stretch>
        </p:blipFill>
        <p:spPr>
          <a:xfrm>
            <a:off x="0" y="1241779"/>
            <a:ext cx="9144000" cy="4769554"/>
          </a:xfrm>
          <a:prstGeom prst="rect">
            <a:avLst/>
          </a:prstGeom>
        </p:spPr>
      </p:pic>
      <p:pic>
        <p:nvPicPr>
          <p:cNvPr id="10" name="Picture 9" descr="texture.jpg"/>
          <p:cNvPicPr>
            <a:picLocks noChangeAspect="1"/>
          </p:cNvPicPr>
          <p:nvPr/>
        </p:nvPicPr>
        <p:blipFill>
          <a:blip r:embed="rId3" cstate="print"/>
          <a:srcRect l="30667" r="15203"/>
          <a:stretch>
            <a:fillRect/>
          </a:stretch>
        </p:blipFill>
        <p:spPr>
          <a:xfrm>
            <a:off x="4572000" y="1232077"/>
            <a:ext cx="4572000" cy="4751034"/>
          </a:xfrm>
          <a:prstGeom prst="rect">
            <a:avLst/>
          </a:prstGeom>
        </p:spPr>
      </p:pic>
      <p:sp>
        <p:nvSpPr>
          <p:cNvPr id="17" name="Title 16"/>
          <p:cNvSpPr>
            <a:spLocks noGrp="1"/>
          </p:cNvSpPr>
          <p:nvPr>
            <p:ph type="title"/>
          </p:nvPr>
        </p:nvSpPr>
        <p:spPr/>
        <p:txBody>
          <a:bodyPr/>
          <a:lstStyle/>
          <a:p>
            <a:pPr lvl="0"/>
            <a:r>
              <a:rPr lang="en-US" sz="3200" dirty="0" smtClean="0"/>
              <a:t>Tougher</a:t>
            </a:r>
            <a:endParaRPr lang="en-US" sz="3200" dirty="0"/>
          </a:p>
        </p:txBody>
      </p:sp>
      <p:sp>
        <p:nvSpPr>
          <p:cNvPr id="11" name="TextBox 10"/>
          <p:cNvSpPr txBox="1"/>
          <p:nvPr/>
        </p:nvSpPr>
        <p:spPr>
          <a:xfrm>
            <a:off x="451551" y="1608670"/>
            <a:ext cx="3824116" cy="4185761"/>
          </a:xfrm>
          <a:prstGeom prst="rect">
            <a:avLst/>
          </a:prstGeom>
          <a:noFill/>
        </p:spPr>
        <p:txBody>
          <a:bodyPr wrap="square" rtlCol="0">
            <a:spAutoFit/>
          </a:bodyPr>
          <a:lstStyle/>
          <a:p>
            <a:r>
              <a:rPr lang="en-US" sz="1900" b="1" dirty="0" smtClean="0">
                <a:solidFill>
                  <a:schemeClr val="bg1"/>
                </a:solidFill>
                <a:latin typeface="Trebuchet MS"/>
                <a:cs typeface="Trebuchet MS"/>
              </a:rPr>
              <a:t>It may be our smallest satellite phone, but Iridium Extreme </a:t>
            </a:r>
            <a:br>
              <a:rPr lang="en-US" sz="1900" b="1" dirty="0" smtClean="0">
                <a:solidFill>
                  <a:schemeClr val="bg1"/>
                </a:solidFill>
                <a:latin typeface="Trebuchet MS"/>
                <a:cs typeface="Trebuchet MS"/>
              </a:rPr>
            </a:br>
            <a:r>
              <a:rPr lang="en-US" sz="1900" b="1" dirty="0" smtClean="0">
                <a:solidFill>
                  <a:schemeClr val="bg1"/>
                </a:solidFill>
                <a:latin typeface="Trebuchet MS"/>
                <a:cs typeface="Trebuchet MS"/>
              </a:rPr>
              <a:t>is the toughest ever built. It is ruggedly engineered to support the toughest, highest usage customers of satellite phone communications in the harshest conditions, everywhere. </a:t>
            </a:r>
          </a:p>
          <a:p>
            <a:endParaRPr lang="en-US" sz="1900" b="1" dirty="0" smtClean="0">
              <a:solidFill>
                <a:schemeClr val="bg1"/>
              </a:solidFill>
              <a:latin typeface="Trebuchet MS"/>
              <a:cs typeface="Trebuchet MS"/>
            </a:endParaRPr>
          </a:p>
          <a:p>
            <a:r>
              <a:rPr lang="en-US" sz="1900" b="1" dirty="0" smtClean="0">
                <a:solidFill>
                  <a:schemeClr val="bg1"/>
                </a:solidFill>
                <a:latin typeface="Trebuchet MS"/>
                <a:cs typeface="Trebuchet MS"/>
              </a:rPr>
              <a:t>No other phone in the world </a:t>
            </a:r>
            <a:br>
              <a:rPr lang="en-US" sz="1900" b="1" dirty="0" smtClean="0">
                <a:solidFill>
                  <a:schemeClr val="bg1"/>
                </a:solidFill>
                <a:latin typeface="Trebuchet MS"/>
                <a:cs typeface="Trebuchet MS"/>
              </a:rPr>
            </a:br>
            <a:r>
              <a:rPr lang="en-US" sz="1900" b="1" dirty="0" smtClean="0">
                <a:solidFill>
                  <a:schemeClr val="bg1"/>
                </a:solidFill>
                <a:latin typeface="Trebuchet MS"/>
                <a:cs typeface="Trebuchet MS"/>
              </a:rPr>
              <a:t>has more guts or grit than </a:t>
            </a:r>
            <a:br>
              <a:rPr lang="en-US" sz="1900" b="1" dirty="0" smtClean="0">
                <a:solidFill>
                  <a:schemeClr val="bg1"/>
                </a:solidFill>
                <a:latin typeface="Trebuchet MS"/>
                <a:cs typeface="Trebuchet MS"/>
              </a:rPr>
            </a:br>
            <a:r>
              <a:rPr lang="en-US" sz="1900" b="1" dirty="0" smtClean="0">
                <a:solidFill>
                  <a:schemeClr val="bg1"/>
                </a:solidFill>
                <a:latin typeface="Trebuchet MS"/>
                <a:cs typeface="Trebuchet MS"/>
              </a:rPr>
              <a:t>Iridium Extreme. </a:t>
            </a:r>
          </a:p>
          <a:p>
            <a:endParaRPr lang="en-US" sz="1900" b="1" dirty="0" smtClean="0">
              <a:solidFill>
                <a:schemeClr val="bg1"/>
              </a:solidFill>
              <a:latin typeface="Trebuchet MS"/>
              <a:cs typeface="Trebuchet MS"/>
            </a:endParaRPr>
          </a:p>
          <a:p>
            <a:endParaRPr lang="en-US" sz="1900" b="1" dirty="0" smtClean="0">
              <a:solidFill>
                <a:schemeClr val="bg1"/>
              </a:solidFill>
              <a:latin typeface="Trebuchet MS"/>
              <a:cs typeface="Trebuchet MS"/>
            </a:endParaRPr>
          </a:p>
        </p:txBody>
      </p:sp>
      <p:sp>
        <p:nvSpPr>
          <p:cNvPr id="12" name="Title 1"/>
          <p:cNvSpPr txBox="1">
            <a:spLocks/>
          </p:cNvSpPr>
          <p:nvPr/>
        </p:nvSpPr>
        <p:spPr bwMode="auto">
          <a:xfrm>
            <a:off x="725309" y="1290638"/>
            <a:ext cx="8229600" cy="8683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endParaRPr kumimoji="0" lang="en-US" sz="5500" b="1" i="0" u="none" strike="noStrike" kern="1200" cap="none" spc="0" normalizeH="0" baseline="0" noProof="0" dirty="0">
              <a:ln>
                <a:noFill/>
              </a:ln>
              <a:solidFill>
                <a:srgbClr val="FFFFFF"/>
              </a:solidFill>
              <a:effectLst/>
              <a:uLnTx/>
              <a:uFillTx/>
              <a:latin typeface="Trebuchet MS"/>
              <a:ea typeface="Trebuchet MS" pitchFamily="34" charset="0"/>
              <a:cs typeface="Trebuchet MS"/>
            </a:endParaRPr>
          </a:p>
        </p:txBody>
      </p:sp>
      <p:sp>
        <p:nvSpPr>
          <p:cNvPr id="13" name="Footer Placeholder 4"/>
          <p:cNvSpPr txBox="1">
            <a:spLocks/>
          </p:cNvSpPr>
          <p:nvPr/>
        </p:nvSpPr>
        <p:spPr>
          <a:xfrm>
            <a:off x="772513" y="6492875"/>
            <a:ext cx="5431779"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Iridium Proprietary and Confidential</a:t>
            </a:r>
            <a:endParaRPr kumimoji="0" lang="en-US" sz="1200" b="1"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92981936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4294967295"/>
          </p:nvPr>
        </p:nvSpPr>
        <p:spPr>
          <a:xfrm>
            <a:off x="228600" y="6356350"/>
            <a:ext cx="457200" cy="365125"/>
          </a:xfrm>
          <a:prstGeom prst="rect">
            <a:avLst/>
          </a:prstGeom>
        </p:spPr>
        <p:txBody>
          <a:bodyPr/>
          <a:lstStyle/>
          <a:p>
            <a:fld id="{D50FB364-4D2E-DF41-B5B8-FA356FFC585C}" type="slidenum">
              <a:rPr lang="en-US" sz="1000" smtClean="0"/>
              <a:pPr/>
              <a:t>17</a:t>
            </a:fld>
            <a:endParaRPr lang="en-US" sz="1000" dirty="0"/>
          </a:p>
        </p:txBody>
      </p:sp>
      <p:sp>
        <p:nvSpPr>
          <p:cNvPr id="8" name="Title 7"/>
          <p:cNvSpPr>
            <a:spLocks noGrp="1"/>
          </p:cNvSpPr>
          <p:nvPr>
            <p:ph type="title"/>
          </p:nvPr>
        </p:nvSpPr>
        <p:spPr>
          <a:xfrm>
            <a:off x="457200" y="381000"/>
            <a:ext cx="8229600" cy="6019800"/>
          </a:xfrm>
        </p:spPr>
        <p:txBody>
          <a:bodyPr anchor="ctr">
            <a:normAutofit fontScale="90000"/>
          </a:bodyPr>
          <a:lstStyle/>
          <a:p>
            <a:pPr algn="ctr">
              <a:lnSpc>
                <a:spcPct val="90000"/>
              </a:lnSpc>
            </a:pPr>
            <a:r>
              <a:rPr lang="en-US" dirty="0" smtClean="0"/>
              <a:t>Introducing the newest handheld product from Iridium, on the farthest reaching, global satellite network….</a:t>
            </a:r>
            <a:br>
              <a:rPr lang="en-US" dirty="0" smtClean="0"/>
            </a:br>
            <a:r>
              <a:rPr lang="en-US" dirty="0" smtClean="0"/>
              <a:t/>
            </a:r>
            <a:br>
              <a:rPr lang="en-US" dirty="0" smtClean="0"/>
            </a:br>
            <a:r>
              <a:rPr lang="en-US" sz="4000" dirty="0" smtClean="0"/>
              <a:t>The Iridium Extreme Satellite Phone</a:t>
            </a:r>
            <a:r>
              <a:rPr lang="en-US" dirty="0" smtClean="0"/>
              <a:t/>
            </a:r>
            <a:br>
              <a:rPr lang="en-US" dirty="0" smtClean="0"/>
            </a:br>
            <a:r>
              <a:rPr lang="en-US" sz="2400" dirty="0" smtClean="0"/>
              <a:t/>
            </a:r>
            <a:br>
              <a:rPr lang="en-US" sz="2400" dirty="0" smtClean="0"/>
            </a:br>
            <a:r>
              <a:rPr lang="en-US" sz="2400" dirty="0" smtClean="0"/>
              <a:t>With a series of industry </a:t>
            </a:r>
            <a:r>
              <a:rPr lang="en-US" sz="2400" u="sng" dirty="0" smtClean="0"/>
              <a:t>firsts</a:t>
            </a:r>
            <a:r>
              <a:rPr lang="en-US" sz="2400" dirty="0" smtClean="0"/>
              <a:t>…</a:t>
            </a:r>
            <a:br>
              <a:rPr lang="en-US" sz="2400" dirty="0" smtClean="0"/>
            </a:br>
            <a:r>
              <a:rPr lang="en-US" sz="2400" dirty="0" smtClean="0"/>
              <a:t/>
            </a:r>
            <a:br>
              <a:rPr lang="en-US" sz="2400" dirty="0" smtClean="0"/>
            </a:br>
            <a:r>
              <a:rPr lang="en-US" sz="2400" dirty="0" smtClean="0"/>
              <a:t>The </a:t>
            </a:r>
            <a:r>
              <a:rPr lang="en-US" sz="2400" u="sng" dirty="0" smtClean="0"/>
              <a:t>First</a:t>
            </a:r>
            <a:r>
              <a:rPr lang="en-US" sz="2400" dirty="0" smtClean="0"/>
              <a:t> Military-Grade Satellite Phone</a:t>
            </a:r>
            <a:br>
              <a:rPr lang="en-US" sz="2400" dirty="0" smtClean="0"/>
            </a:br>
            <a:r>
              <a:rPr lang="en-US" sz="1800" dirty="0" smtClean="0"/>
              <a:t/>
            </a:r>
            <a:br>
              <a:rPr lang="en-US" sz="1800" dirty="0" smtClean="0"/>
            </a:br>
            <a:r>
              <a:rPr lang="en-US" sz="2400" dirty="0" smtClean="0"/>
              <a:t>The </a:t>
            </a:r>
            <a:r>
              <a:rPr lang="en-US" sz="2400" u="sng" dirty="0" smtClean="0"/>
              <a:t>First</a:t>
            </a:r>
            <a:r>
              <a:rPr lang="en-US" sz="2400" dirty="0" smtClean="0"/>
              <a:t> IP65 Rated Satellite Phone</a:t>
            </a:r>
            <a:br>
              <a:rPr lang="en-US" sz="2400" dirty="0" smtClean="0"/>
            </a:br>
            <a:r>
              <a:rPr lang="en-US" sz="1800" dirty="0" smtClean="0"/>
              <a:t/>
            </a:r>
            <a:br>
              <a:rPr lang="en-US" sz="1800" dirty="0" smtClean="0"/>
            </a:br>
            <a:r>
              <a:rPr lang="en-US" sz="2400" dirty="0" smtClean="0"/>
              <a:t>The </a:t>
            </a:r>
            <a:r>
              <a:rPr lang="en-US" sz="2400" u="sng" dirty="0" smtClean="0"/>
              <a:t>First</a:t>
            </a:r>
            <a:r>
              <a:rPr lang="en-US" sz="2400" dirty="0" smtClean="0"/>
              <a:t> Open Development Platform </a:t>
            </a:r>
            <a:br>
              <a:rPr lang="en-US" sz="2400" dirty="0" smtClean="0"/>
            </a:br>
            <a:r>
              <a:rPr lang="en-US" sz="2400" dirty="0" smtClean="0"/>
              <a:t>for Location Based Services</a:t>
            </a:r>
            <a:br>
              <a:rPr lang="en-US" sz="2400" dirty="0" smtClean="0"/>
            </a:br>
            <a:r>
              <a:rPr lang="en-US" sz="1800" dirty="0" smtClean="0"/>
              <a:t/>
            </a:r>
            <a:br>
              <a:rPr lang="en-US" sz="1800" dirty="0" smtClean="0"/>
            </a:br>
            <a:r>
              <a:rPr lang="en-US" sz="2400" dirty="0" smtClean="0"/>
              <a:t>The </a:t>
            </a:r>
            <a:r>
              <a:rPr lang="en-US" sz="2400" u="sng" dirty="0" smtClean="0"/>
              <a:t>First</a:t>
            </a:r>
            <a:r>
              <a:rPr lang="en-US" sz="2400" dirty="0" smtClean="0"/>
              <a:t> Satellite Phone with a Dedicated, </a:t>
            </a:r>
            <a:br>
              <a:rPr lang="en-US" sz="2400" dirty="0" smtClean="0"/>
            </a:br>
            <a:r>
              <a:rPr lang="en-US" sz="2400" u="sng" dirty="0" smtClean="0"/>
              <a:t>S</a:t>
            </a:r>
            <a:r>
              <a:rPr lang="en-US" sz="2400" dirty="0" smtClean="0"/>
              <a:t>atellite </a:t>
            </a:r>
            <a:r>
              <a:rPr lang="en-US" sz="2400" u="sng" dirty="0" smtClean="0"/>
              <a:t>E</a:t>
            </a:r>
            <a:r>
              <a:rPr lang="en-US" sz="2400" dirty="0" smtClean="0"/>
              <a:t>mergency </a:t>
            </a:r>
            <a:r>
              <a:rPr lang="en-US" sz="2400" u="sng" dirty="0" smtClean="0"/>
              <a:t>N</a:t>
            </a:r>
            <a:r>
              <a:rPr lang="en-US" sz="2400" dirty="0" smtClean="0"/>
              <a:t>otification </a:t>
            </a:r>
            <a:r>
              <a:rPr lang="en-US" sz="2400" u="sng" dirty="0" smtClean="0"/>
              <a:t>D</a:t>
            </a:r>
            <a:r>
              <a:rPr lang="en-US" sz="2400" dirty="0" smtClean="0"/>
              <a:t>evice (SEND) </a:t>
            </a:r>
            <a:br>
              <a:rPr lang="en-US" sz="2400" dirty="0" smtClean="0"/>
            </a:br>
            <a:r>
              <a:rPr lang="en-US" sz="2400" dirty="0" smtClean="0"/>
              <a:t>Compliant SOS Button</a:t>
            </a:r>
            <a:br>
              <a:rPr lang="en-US" sz="2400" dirty="0" smtClean="0"/>
            </a:br>
            <a:r>
              <a:rPr lang="en-US" sz="1800" dirty="0" smtClean="0"/>
              <a:t/>
            </a:r>
            <a:br>
              <a:rPr lang="en-US" sz="1800" dirty="0" smtClean="0"/>
            </a:br>
            <a:endParaRPr lang="en-US" sz="2400" dirty="0"/>
          </a:p>
        </p:txBody>
      </p:sp>
      <p:sp>
        <p:nvSpPr>
          <p:cNvPr id="5" name="Date Placeholder 3"/>
          <p:cNvSpPr>
            <a:spLocks noGrp="1"/>
          </p:cNvSpPr>
          <p:nvPr>
            <p:ph type="dt" sz="half" idx="4294967295"/>
          </p:nvPr>
        </p:nvSpPr>
        <p:spPr>
          <a:xfrm>
            <a:off x="2971800" y="6356350"/>
            <a:ext cx="990600" cy="365125"/>
          </a:xfrm>
          <a:prstGeom prst="rect">
            <a:avLst/>
          </a:prstGeom>
        </p:spPr>
        <p:txBody>
          <a:bodyPr anchor="ctr"/>
          <a:lstStyle/>
          <a:p>
            <a:pPr>
              <a:defRPr/>
            </a:pPr>
            <a:fld id="{7743729A-5977-47A1-A193-677E7F1F8344}" type="datetime1">
              <a:rPr lang="en-US" smtClean="0">
                <a:solidFill>
                  <a:schemeClr val="tx1">
                    <a:tint val="75000"/>
                  </a:schemeClr>
                </a:solidFill>
                <a:latin typeface="Trebuchet MS"/>
                <a:cs typeface="Trebuchet MS"/>
              </a:rPr>
              <a:pPr>
                <a:defRPr/>
              </a:pPr>
              <a:t>5/29/2012</a:t>
            </a:fld>
            <a:endParaRPr lang="en-US" dirty="0">
              <a:solidFill>
                <a:schemeClr val="tx1">
                  <a:tint val="75000"/>
                </a:schemeClr>
              </a:solidFill>
              <a:latin typeface="Trebuchet MS"/>
              <a:cs typeface="Trebuchet MS"/>
            </a:endParaRPr>
          </a:p>
        </p:txBody>
      </p:sp>
      <p:sp>
        <p:nvSpPr>
          <p:cNvPr id="9" name="Footer Placeholder 4"/>
          <p:cNvSpPr>
            <a:spLocks noGrp="1"/>
          </p:cNvSpPr>
          <p:nvPr>
            <p:ph type="ftr" sz="quarter" idx="4294967295"/>
          </p:nvPr>
        </p:nvSpPr>
        <p:spPr>
          <a:xfrm>
            <a:off x="685800" y="6356350"/>
            <a:ext cx="2286000" cy="365125"/>
          </a:xfrm>
          <a:prstGeom prst="rect">
            <a:avLst/>
          </a:prstGeom>
        </p:spPr>
        <p:txBody>
          <a:bodyPr anchor="ctr"/>
          <a:lstStyle/>
          <a:p>
            <a:pPr>
              <a:defRPr/>
            </a:pPr>
            <a:r>
              <a:rPr lang="en-US" dirty="0" smtClean="0">
                <a:solidFill>
                  <a:schemeClr val="tx1">
                    <a:tint val="75000"/>
                  </a:schemeClr>
                </a:solidFill>
                <a:latin typeface="Trebuchet MS"/>
                <a:cs typeface="Trebuchet MS"/>
              </a:rPr>
              <a:t>Iridium Proprietary and Confidential</a:t>
            </a:r>
            <a:endParaRPr lang="en-US" dirty="0">
              <a:solidFill>
                <a:schemeClr val="tx1">
                  <a:tint val="75000"/>
                </a:schemeClr>
              </a:solidFill>
              <a:latin typeface="Trebuchet MS"/>
              <a:cs typeface="Trebuchet MS"/>
            </a:endParaRPr>
          </a:p>
        </p:txBody>
      </p:sp>
    </p:spTree>
    <p:extLst>
      <p:ext uri="{BB962C8B-B14F-4D97-AF65-F5344CB8AC3E}">
        <p14:creationId xmlns:p14="http://schemas.microsoft.com/office/powerpoint/2010/main" val="260250498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0"/>
            <a:ext cx="8229600" cy="868362"/>
          </a:xfrm>
        </p:spPr>
        <p:txBody>
          <a:bodyPr/>
          <a:lstStyle/>
          <a:p>
            <a:r>
              <a:rPr lang="en-US" sz="3200" dirty="0" smtClean="0"/>
              <a:t>Feature-Rich </a:t>
            </a:r>
            <a:endParaRPr lang="en-US" sz="3200" dirty="0"/>
          </a:p>
        </p:txBody>
      </p:sp>
      <p:sp>
        <p:nvSpPr>
          <p:cNvPr id="9" name="Footer Placeholder 4"/>
          <p:cNvSpPr txBox="1">
            <a:spLocks/>
          </p:cNvSpPr>
          <p:nvPr/>
        </p:nvSpPr>
        <p:spPr>
          <a:xfrm>
            <a:off x="772513" y="6492875"/>
            <a:ext cx="5431779"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Iridium Proprietary and Confidential</a:t>
            </a:r>
            <a:endParaRPr kumimoji="0" lang="en-US" sz="1200" b="1"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10" name="Content Placeholder 18"/>
          <p:cNvSpPr txBox="1">
            <a:spLocks/>
          </p:cNvSpPr>
          <p:nvPr/>
        </p:nvSpPr>
        <p:spPr bwMode="auto">
          <a:xfrm>
            <a:off x="468085" y="947057"/>
            <a:ext cx="6313715" cy="9579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68288" marR="0" lvl="0" indent="-268288" algn="l" defTabSz="450850" rtl="0" eaLnBrk="0" fontAlgn="base" latinLnBrk="0" hangingPunct="0">
              <a:lnSpc>
                <a:spcPct val="100000"/>
              </a:lnSpc>
              <a:spcBef>
                <a:spcPts val="600"/>
              </a:spcBef>
              <a:spcAft>
                <a:spcPts val="400"/>
              </a:spcAft>
              <a:buClr>
                <a:srgbClr val="FFB719"/>
              </a:buClr>
              <a:buSzPct val="120000"/>
              <a:buFont typeface="Arial"/>
              <a:buChar char="•"/>
              <a:tabLst/>
              <a:defRPr/>
            </a:pPr>
            <a:r>
              <a:rPr kumimoji="0" lang="en-US" sz="2000" b="0" i="0" u="none" strike="noStrike" kern="1200" cap="none" spc="0" normalizeH="0" baseline="0" noProof="0" dirty="0" smtClean="0">
                <a:ln>
                  <a:noFill/>
                </a:ln>
                <a:solidFill>
                  <a:schemeClr val="bg1">
                    <a:lumMod val="50000"/>
                  </a:schemeClr>
                </a:solidFill>
                <a:effectLst/>
                <a:uLnTx/>
                <a:uFillTx/>
                <a:latin typeface="Trebuchet MS"/>
                <a:ea typeface="Trebuchet MS" pitchFamily="34" charset="0"/>
                <a:cs typeface="Trebuchet MS"/>
              </a:rPr>
              <a:t>GPS-enabled location-based services with programmable location service menus</a:t>
            </a:r>
          </a:p>
          <a:p>
            <a:pPr marL="268288" indent="-268288" defTabSz="450850" eaLnBrk="0" hangingPunct="0">
              <a:spcBef>
                <a:spcPts val="600"/>
              </a:spcBef>
              <a:spcAft>
                <a:spcPts val="400"/>
              </a:spcAft>
              <a:buClr>
                <a:srgbClr val="FFB719"/>
              </a:buClr>
              <a:buSzPct val="120000"/>
              <a:buFont typeface="Arial"/>
              <a:buChar char="•"/>
            </a:pPr>
            <a:r>
              <a:rPr lang="en-US" sz="2000" dirty="0" smtClean="0">
                <a:solidFill>
                  <a:schemeClr val="bg1">
                    <a:lumMod val="50000"/>
                  </a:schemeClr>
                </a:solidFill>
              </a:rPr>
              <a:t>SOS functionality build-in and thru Partner Portals such as  </a:t>
            </a:r>
            <a:r>
              <a:rPr lang="nl-BE" sz="2000" b="1" dirty="0" smtClean="0">
                <a:solidFill>
                  <a:schemeClr val="bg1">
                    <a:lumMod val="50000"/>
                  </a:schemeClr>
                </a:solidFill>
              </a:rPr>
              <a:t>The Stratos Advantage™ </a:t>
            </a:r>
          </a:p>
          <a:p>
            <a:pPr marL="268288" lvl="0" indent="-268288" defTabSz="450850" eaLnBrk="0" hangingPunct="0">
              <a:spcBef>
                <a:spcPts val="600"/>
              </a:spcBef>
              <a:spcAft>
                <a:spcPts val="400"/>
              </a:spcAft>
              <a:buClr>
                <a:srgbClr val="FFB719"/>
              </a:buClr>
              <a:buSzPct val="120000"/>
              <a:buFont typeface="Arial"/>
              <a:buChar char="•"/>
              <a:defRPr/>
            </a:pPr>
            <a:r>
              <a:rPr kumimoji="0" lang="en-US" sz="2000" b="0" i="0" u="none" strike="noStrike" kern="1200" cap="none" spc="0" normalizeH="0" baseline="0" noProof="0" dirty="0" smtClean="0">
                <a:ln>
                  <a:noFill/>
                </a:ln>
                <a:solidFill>
                  <a:schemeClr val="bg1">
                    <a:lumMod val="50000"/>
                  </a:schemeClr>
                </a:solidFill>
                <a:effectLst/>
                <a:uLnTx/>
                <a:uFillTx/>
                <a:latin typeface="Trebuchet MS"/>
                <a:ea typeface="Trebuchet MS" pitchFamily="34" charset="0"/>
                <a:cs typeface="Trebuchet MS"/>
              </a:rPr>
              <a:t>Online tracking / Geo-fencing thru </a:t>
            </a:r>
            <a:r>
              <a:rPr kumimoji="0" lang="en-US" sz="2000" b="1" i="0" u="none" strike="noStrike" kern="1200" cap="none" spc="0" normalizeH="0" baseline="0" noProof="0" dirty="0" err="1" smtClean="0">
                <a:ln>
                  <a:noFill/>
                </a:ln>
                <a:solidFill>
                  <a:schemeClr val="bg1">
                    <a:lumMod val="50000"/>
                  </a:schemeClr>
                </a:solidFill>
                <a:effectLst/>
                <a:uLnTx/>
                <a:uFillTx/>
                <a:latin typeface="Trebuchet MS"/>
                <a:ea typeface="Trebuchet MS" pitchFamily="34" charset="0"/>
                <a:cs typeface="Trebuchet MS"/>
              </a:rPr>
              <a:t>StratosTrax</a:t>
            </a:r>
            <a:r>
              <a:rPr lang="nl-BE" sz="2000" b="1" dirty="0" smtClean="0">
                <a:solidFill>
                  <a:schemeClr val="bg1">
                    <a:lumMod val="50000"/>
                  </a:schemeClr>
                </a:solidFill>
              </a:rPr>
              <a:t>™</a:t>
            </a:r>
            <a:endParaRPr kumimoji="0" lang="en-US" sz="2000" b="1" i="0" u="none" strike="noStrike" kern="1200" cap="none" spc="0" normalizeH="0" baseline="0" noProof="0" dirty="0" smtClean="0">
              <a:ln>
                <a:noFill/>
              </a:ln>
              <a:solidFill>
                <a:schemeClr val="bg1">
                  <a:lumMod val="50000"/>
                </a:schemeClr>
              </a:solidFill>
              <a:effectLst/>
              <a:uLnTx/>
              <a:uFillTx/>
              <a:latin typeface="Trebuchet MS"/>
              <a:ea typeface="Trebuchet MS" pitchFamily="34" charset="0"/>
              <a:cs typeface="Trebuchet MS"/>
            </a:endParaRPr>
          </a:p>
          <a:p>
            <a:pPr marL="268288" indent="-268288" defTabSz="450850" eaLnBrk="0" hangingPunct="0">
              <a:spcBef>
                <a:spcPts val="600"/>
              </a:spcBef>
              <a:spcAft>
                <a:spcPts val="400"/>
              </a:spcAft>
              <a:buClr>
                <a:srgbClr val="FFB719"/>
              </a:buClr>
              <a:buSzPct val="120000"/>
              <a:buFont typeface="Arial"/>
              <a:buChar char="•"/>
            </a:pPr>
            <a:r>
              <a:rPr lang="en-US" sz="2000" dirty="0" smtClean="0">
                <a:solidFill>
                  <a:schemeClr val="bg1">
                    <a:lumMod val="50000"/>
                  </a:schemeClr>
                </a:solidFill>
              </a:rPr>
              <a:t>Managing Social Property</a:t>
            </a:r>
          </a:p>
          <a:p>
            <a:pPr marL="268288" indent="-268288" defTabSz="450850" eaLnBrk="0" hangingPunct="0">
              <a:spcBef>
                <a:spcPts val="600"/>
              </a:spcBef>
              <a:spcAft>
                <a:spcPts val="400"/>
              </a:spcAft>
              <a:buClr>
                <a:srgbClr val="FFB719"/>
              </a:buClr>
              <a:buSzPct val="120000"/>
              <a:buFont typeface="Arial"/>
              <a:buChar char="•"/>
            </a:pPr>
            <a:endParaRPr lang="en-US" sz="2000" b="1" dirty="0" smtClean="0"/>
          </a:p>
          <a:p>
            <a:pPr marL="268288" marR="0" lvl="0" indent="-268288" algn="l" defTabSz="450850" rtl="0" eaLnBrk="0" fontAlgn="base" latinLnBrk="0" hangingPunct="0">
              <a:lnSpc>
                <a:spcPct val="100000"/>
              </a:lnSpc>
              <a:spcBef>
                <a:spcPts val="600"/>
              </a:spcBef>
              <a:spcAft>
                <a:spcPts val="400"/>
              </a:spcAft>
              <a:buClr>
                <a:srgbClr val="FFB719"/>
              </a:buClr>
              <a:buSzPct val="120000"/>
              <a:buFont typeface="Arial"/>
              <a:buChar char="•"/>
              <a:tabLst/>
              <a:defRPr/>
            </a:pPr>
            <a:endParaRPr kumimoji="0" lang="en-US" sz="2000" b="0" i="0" u="none" strike="noStrike" kern="1200" cap="none" spc="0" normalizeH="0" baseline="0" noProof="0" dirty="0" smtClean="0">
              <a:ln>
                <a:noFill/>
              </a:ln>
              <a:solidFill>
                <a:srgbClr val="7C7B7E"/>
              </a:solidFill>
              <a:effectLst/>
              <a:uLnTx/>
              <a:uFillTx/>
              <a:latin typeface="Trebuchet MS"/>
              <a:ea typeface="Trebuchet MS" pitchFamily="34" charset="0"/>
              <a:cs typeface="Trebuchet MS"/>
            </a:endParaRPr>
          </a:p>
          <a:p>
            <a:pPr marL="233363" marR="0" lvl="0" indent="-233363" algn="l" defTabSz="457200" rtl="0" eaLnBrk="0" fontAlgn="base" latinLnBrk="0" hangingPunct="0">
              <a:lnSpc>
                <a:spcPct val="100000"/>
              </a:lnSpc>
              <a:spcBef>
                <a:spcPts val="600"/>
              </a:spcBef>
              <a:spcAft>
                <a:spcPts val="400"/>
              </a:spcAft>
              <a:buClr>
                <a:srgbClr val="FFB719"/>
              </a:buClr>
              <a:buSzPct val="120000"/>
              <a:buFont typeface="Arial"/>
              <a:buChar char="•"/>
              <a:tabLst/>
              <a:defRPr/>
            </a:pPr>
            <a:endParaRPr kumimoji="0" lang="en-US" sz="2000" b="0" i="0" u="none" strike="noStrike" kern="1200" cap="none" spc="0" normalizeH="0" baseline="0" noProof="0" dirty="0" smtClean="0">
              <a:ln>
                <a:noFill/>
              </a:ln>
              <a:solidFill>
                <a:srgbClr val="7C7B7E"/>
              </a:solidFill>
              <a:effectLst/>
              <a:uLnTx/>
              <a:uFillTx/>
              <a:latin typeface="Trebuchet MS"/>
              <a:ea typeface="Trebuchet MS" pitchFamily="34" charset="0"/>
              <a:cs typeface="Trebuchet MS"/>
            </a:endParaRPr>
          </a:p>
          <a:p>
            <a:pPr marL="233363" marR="0" lvl="0" indent="-233363" algn="l" defTabSz="457200" rtl="0" eaLnBrk="0" fontAlgn="base" latinLnBrk="0" hangingPunct="0">
              <a:lnSpc>
                <a:spcPct val="100000"/>
              </a:lnSpc>
              <a:spcBef>
                <a:spcPct val="20000"/>
              </a:spcBef>
              <a:spcAft>
                <a:spcPts val="400"/>
              </a:spcAft>
              <a:buClr>
                <a:srgbClr val="FFB719"/>
              </a:buClr>
              <a:buSzPct val="120000"/>
              <a:buFont typeface="Arial" charset="0"/>
              <a:buChar char="•"/>
              <a:tabLst/>
              <a:defRPr/>
            </a:pPr>
            <a:endParaRPr kumimoji="0" lang="en-US" sz="2000" b="0" i="0" u="none" strike="noStrike" kern="1200" cap="none" spc="0" normalizeH="0" baseline="0" noProof="0" dirty="0">
              <a:ln>
                <a:noFill/>
              </a:ln>
              <a:solidFill>
                <a:srgbClr val="7C7B7E"/>
              </a:solidFill>
              <a:effectLst/>
              <a:uLnTx/>
              <a:uFillTx/>
              <a:latin typeface="Trebuchet MS"/>
              <a:ea typeface="Trebuchet MS" pitchFamily="34" charset="0"/>
              <a:cs typeface="Trebuchet MS"/>
            </a:endParaRPr>
          </a:p>
        </p:txBody>
      </p:sp>
      <p:pic>
        <p:nvPicPr>
          <p:cNvPr id="2052" name="Picture 4"/>
          <p:cNvPicPr>
            <a:picLocks noChangeAspect="1" noChangeArrowheads="1"/>
          </p:cNvPicPr>
          <p:nvPr/>
        </p:nvPicPr>
        <p:blipFill>
          <a:blip r:embed="rId2" cstate="print"/>
          <a:srcRect/>
          <a:stretch>
            <a:fillRect/>
          </a:stretch>
        </p:blipFill>
        <p:spPr bwMode="auto">
          <a:xfrm>
            <a:off x="914400" y="3578812"/>
            <a:ext cx="1828800" cy="1104900"/>
          </a:xfrm>
          <a:prstGeom prst="rect">
            <a:avLst/>
          </a:prstGeom>
          <a:noFill/>
          <a:ln w="9525">
            <a:noFill/>
            <a:miter lim="800000"/>
            <a:headEnd/>
            <a:tailEnd/>
          </a:ln>
        </p:spPr>
      </p:pic>
      <p:pic>
        <p:nvPicPr>
          <p:cNvPr id="11"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1164" y="3578812"/>
            <a:ext cx="2819400" cy="2214975"/>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3281458" y="3505200"/>
            <a:ext cx="1719411" cy="1333500"/>
          </a:xfrm>
          <a:prstGeom prst="rect">
            <a:avLst/>
          </a:prstGeom>
          <a:noFill/>
          <a:ln w="9525">
            <a:noFill/>
            <a:miter lim="800000"/>
            <a:headEnd/>
            <a:tailEnd/>
          </a:ln>
        </p:spPr>
      </p:pic>
      <p:pic>
        <p:nvPicPr>
          <p:cNvPr id="13"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0591" y="5039598"/>
            <a:ext cx="6033701" cy="128500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6" name="Picture 16"/>
          <p:cNvPicPr>
            <a:picLocks noChangeAspect="1" noChangeArrowheads="1"/>
          </p:cNvPicPr>
          <p:nvPr/>
        </p:nvPicPr>
        <p:blipFill>
          <a:blip r:embed="rId6" cstate="screen">
            <a:extLst>
              <a:ext uri="{28A0092B-C50C-407E-A947-70E740481C1C}">
                <a14:useLocalDpi xmlns:a14="http://schemas.microsoft.com/office/drawing/2010/main" val="0"/>
              </a:ext>
            </a:extLst>
          </a:blip>
          <a:stretch>
            <a:fillRect/>
          </a:stretch>
        </p:blipFill>
        <p:spPr bwMode="auto">
          <a:xfrm>
            <a:off x="7162800" y="849278"/>
            <a:ext cx="1761525" cy="5170522"/>
          </a:xfrm>
          <a:prstGeom prst="rect">
            <a:avLst/>
          </a:prstGeom>
          <a:noFill/>
          <a:ln w="9525">
            <a:noFill/>
            <a:miter lim="800000"/>
            <a:headEnd/>
            <a:tailEnd/>
          </a:ln>
          <a:effectLst/>
        </p:spPr>
      </p:pic>
    </p:spTree>
    <p:extLst>
      <p:ext uri="{BB962C8B-B14F-4D97-AF65-F5344CB8AC3E}">
        <p14:creationId xmlns:p14="http://schemas.microsoft.com/office/powerpoint/2010/main" val="16338158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nvSpPr>
        <p:spPr>
          <a:xfrm>
            <a:off x="0" y="6492875"/>
            <a:ext cx="457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0FB364-4D2E-DF41-B5B8-FA356FFC585C}" type="slidenum">
              <a:rPr lang="en-US" smtClean="0"/>
              <a:pPr/>
              <a:t>19</a:t>
            </a:fld>
            <a:endParaRPr lang="en-US" dirty="0"/>
          </a:p>
        </p:txBody>
      </p:sp>
      <p:sp>
        <p:nvSpPr>
          <p:cNvPr id="5" name="Rectangle 2"/>
          <p:cNvSpPr txBox="1">
            <a:spLocks noChangeArrowheads="1"/>
          </p:cNvSpPr>
          <p:nvPr/>
        </p:nvSpPr>
        <p:spPr>
          <a:xfrm>
            <a:off x="405244" y="267133"/>
            <a:ext cx="8229600" cy="626485"/>
          </a:xfrm>
          <a:prstGeom prst="rect">
            <a:avLst/>
          </a:prstGeom>
        </p:spPr>
        <p:txBody>
          <a:bodyPr/>
          <a:lstStyle/>
          <a:p>
            <a:pPr lvl="0" defTabSz="457200" fontAlgn="auto">
              <a:spcBef>
                <a:spcPct val="20000"/>
              </a:spcBef>
              <a:spcAft>
                <a:spcPts val="400"/>
              </a:spcAft>
              <a:buClr>
                <a:srgbClr val="FFB719"/>
              </a:buClr>
              <a:buSzPct val="120000"/>
              <a:defRPr/>
            </a:pPr>
            <a:r>
              <a:rPr lang="en-US" sz="2400" b="1" dirty="0" smtClean="0">
                <a:solidFill>
                  <a:srgbClr val="545454"/>
                </a:solidFill>
                <a:latin typeface="Trebuchet MS"/>
                <a:cs typeface="Trebuchet MS"/>
              </a:rPr>
              <a:t>Contributing to Maritime Security &amp; Safety Services</a:t>
            </a:r>
          </a:p>
        </p:txBody>
      </p:sp>
      <p:sp>
        <p:nvSpPr>
          <p:cNvPr id="6" name="Content Placeholder 7"/>
          <p:cNvSpPr>
            <a:spLocks noGrp="1"/>
          </p:cNvSpPr>
          <p:nvPr>
            <p:ph sz="quarter" idx="13"/>
          </p:nvPr>
        </p:nvSpPr>
        <p:spPr>
          <a:xfrm>
            <a:off x="405244" y="762000"/>
            <a:ext cx="8655626" cy="5354782"/>
          </a:xfrm>
        </p:spPr>
        <p:txBody>
          <a:bodyPr>
            <a:noAutofit/>
          </a:bodyPr>
          <a:lstStyle/>
          <a:p>
            <a:pPr lvl="0"/>
            <a:r>
              <a:rPr lang="en-US" sz="2400" dirty="0" smtClean="0">
                <a:solidFill>
                  <a:schemeClr val="bg2">
                    <a:lumMod val="50000"/>
                  </a:schemeClr>
                </a:solidFill>
              </a:rPr>
              <a:t>International Ship &amp; Port Security code (ISPS) – Ship Security Alert System (SSAS)</a:t>
            </a:r>
          </a:p>
          <a:p>
            <a:pPr lvl="0"/>
            <a:r>
              <a:rPr lang="en-US" sz="2400" dirty="0" smtClean="0">
                <a:solidFill>
                  <a:schemeClr val="bg2">
                    <a:lumMod val="50000"/>
                  </a:schemeClr>
                </a:solidFill>
              </a:rPr>
              <a:t>Long Range Identification &amp; Tracking (LRIT)</a:t>
            </a:r>
          </a:p>
          <a:p>
            <a:pPr lvl="1">
              <a:buClr>
                <a:srgbClr val="FF9900"/>
              </a:buClr>
              <a:buFont typeface="Arial" pitchFamily="34" charset="0"/>
              <a:buChar char="•"/>
            </a:pPr>
            <a:r>
              <a:rPr lang="en-US" sz="1600" dirty="0" smtClean="0">
                <a:solidFill>
                  <a:schemeClr val="bg2">
                    <a:lumMod val="50000"/>
                  </a:schemeClr>
                </a:solidFill>
              </a:rPr>
              <a:t>cost-effective, robust LRIT solutions to meet IMO carriage requirements </a:t>
            </a:r>
          </a:p>
          <a:p>
            <a:pPr lvl="1">
              <a:buClr>
                <a:srgbClr val="FF9900"/>
              </a:buClr>
              <a:buFont typeface="Arial" pitchFamily="34" charset="0"/>
              <a:buChar char="•"/>
            </a:pPr>
            <a:r>
              <a:rPr lang="en-US" sz="1600" dirty="0" smtClean="0">
                <a:solidFill>
                  <a:schemeClr val="bg2">
                    <a:lumMod val="50000"/>
                  </a:schemeClr>
                </a:solidFill>
              </a:rPr>
              <a:t>Iridium is the </a:t>
            </a:r>
            <a:r>
              <a:rPr lang="en-US" sz="1600" u="sng" dirty="0" smtClean="0">
                <a:solidFill>
                  <a:schemeClr val="bg2">
                    <a:lumMod val="50000"/>
                  </a:schemeClr>
                </a:solidFill>
              </a:rPr>
              <a:t>only</a:t>
            </a:r>
            <a:r>
              <a:rPr lang="en-US" sz="1600" dirty="0" smtClean="0">
                <a:solidFill>
                  <a:schemeClr val="bg2">
                    <a:lumMod val="50000"/>
                  </a:schemeClr>
                </a:solidFill>
              </a:rPr>
              <a:t> MSS Provider covering Sea Area A4</a:t>
            </a:r>
          </a:p>
          <a:p>
            <a:pPr>
              <a:buClr>
                <a:srgbClr val="FF9900"/>
              </a:buClr>
              <a:buFont typeface="Arial" pitchFamily="34" charset="0"/>
              <a:buChar char="•"/>
            </a:pPr>
            <a:r>
              <a:rPr lang="en-US" sz="2600" dirty="0" smtClean="0">
                <a:solidFill>
                  <a:schemeClr val="bg2">
                    <a:lumMod val="50000"/>
                  </a:schemeClr>
                </a:solidFill>
              </a:rPr>
              <a:t>Modernization of GMDSS &amp; e-Navigation</a:t>
            </a:r>
          </a:p>
          <a:p>
            <a:pPr lvl="1">
              <a:buClr>
                <a:srgbClr val="FF9900"/>
              </a:buClr>
              <a:buFont typeface="Arial" pitchFamily="34" charset="0"/>
              <a:buChar char="•"/>
            </a:pPr>
            <a:r>
              <a:rPr lang="en-US" sz="1600" dirty="0" smtClean="0">
                <a:solidFill>
                  <a:schemeClr val="bg2">
                    <a:lumMod val="50000"/>
                  </a:schemeClr>
                </a:solidFill>
                <a:latin typeface="Trebuchet MS" pitchFamily="34" charset="0"/>
              </a:rPr>
              <a:t>non GMDSS safety services</a:t>
            </a:r>
          </a:p>
          <a:p>
            <a:pPr lvl="1">
              <a:buClr>
                <a:srgbClr val="FF9900"/>
              </a:buClr>
              <a:buFont typeface="Arial" pitchFamily="34" charset="0"/>
              <a:buChar char="•"/>
            </a:pPr>
            <a:r>
              <a:rPr lang="en-US" sz="1600" dirty="0" smtClean="0">
                <a:solidFill>
                  <a:schemeClr val="bg2">
                    <a:lumMod val="50000"/>
                  </a:schemeClr>
                </a:solidFill>
                <a:latin typeface="Trebuchet MS" pitchFamily="34" charset="0"/>
              </a:rPr>
              <a:t>need for expanded safety with opening of Arctic Sea Routes</a:t>
            </a:r>
          </a:p>
          <a:p>
            <a:pPr lvl="1">
              <a:buClr>
                <a:srgbClr val="FF9900"/>
              </a:buClr>
              <a:buFont typeface="Arial" pitchFamily="34" charset="0"/>
              <a:buChar char="•"/>
            </a:pPr>
            <a:r>
              <a:rPr lang="en-US" sz="1600" dirty="0" smtClean="0">
                <a:solidFill>
                  <a:schemeClr val="bg2">
                    <a:lumMod val="50000"/>
                  </a:schemeClr>
                </a:solidFill>
              </a:rPr>
              <a:t>Iridium is the </a:t>
            </a:r>
            <a:r>
              <a:rPr lang="en-US" sz="1600" u="sng" dirty="0" smtClean="0">
                <a:solidFill>
                  <a:schemeClr val="bg2">
                    <a:lumMod val="50000"/>
                  </a:schemeClr>
                </a:solidFill>
              </a:rPr>
              <a:t>only</a:t>
            </a:r>
            <a:r>
              <a:rPr lang="en-US" sz="1600" dirty="0" smtClean="0">
                <a:solidFill>
                  <a:schemeClr val="bg2">
                    <a:lumMod val="50000"/>
                  </a:schemeClr>
                </a:solidFill>
              </a:rPr>
              <a:t> MSS Provider covering GMDSS Region A4  / served only by HF radio</a:t>
            </a:r>
          </a:p>
          <a:p>
            <a:pPr lvl="0"/>
            <a:r>
              <a:rPr lang="en-US" sz="2400" dirty="0" smtClean="0">
                <a:solidFill>
                  <a:schemeClr val="bg2">
                    <a:lumMod val="50000"/>
                  </a:schemeClr>
                </a:solidFill>
              </a:rPr>
              <a:t>Anti-Piracy :</a:t>
            </a:r>
          </a:p>
          <a:p>
            <a:pPr lvl="1"/>
            <a:r>
              <a:rPr lang="en-US" sz="1600" dirty="0" smtClean="0">
                <a:solidFill>
                  <a:schemeClr val="bg2">
                    <a:lumMod val="50000"/>
                  </a:schemeClr>
                </a:solidFill>
              </a:rPr>
              <a:t>IMO Best Management Practices</a:t>
            </a:r>
          </a:p>
          <a:p>
            <a:pPr lvl="1"/>
            <a:r>
              <a:rPr lang="en-US" sz="1600" dirty="0" smtClean="0">
                <a:solidFill>
                  <a:schemeClr val="bg2">
                    <a:lumMod val="50000"/>
                  </a:schemeClr>
                </a:solidFill>
              </a:rPr>
              <a:t>UK Maritime Trade Operations (UKMTO)</a:t>
            </a:r>
          </a:p>
          <a:p>
            <a:pPr lvl="1"/>
            <a:r>
              <a:rPr lang="en-US" sz="1600" dirty="0" smtClean="0">
                <a:solidFill>
                  <a:schemeClr val="bg2">
                    <a:lumMod val="50000"/>
                  </a:schemeClr>
                </a:solidFill>
              </a:rPr>
              <a:t>Shipboard Citadel</a:t>
            </a:r>
          </a:p>
          <a:p>
            <a:pPr marL="930275" lvl="3" indent="-233363"/>
            <a:r>
              <a:rPr lang="en-US" dirty="0" smtClean="0">
                <a:solidFill>
                  <a:schemeClr val="bg2">
                    <a:lumMod val="50000"/>
                  </a:schemeClr>
                </a:solidFill>
              </a:rPr>
              <a:t>NATO– citadel advice on communications</a:t>
            </a:r>
          </a:p>
          <a:p>
            <a:pPr marL="1271588" lvl="4" indent="-233363">
              <a:buNone/>
            </a:pPr>
            <a:r>
              <a:rPr lang="en-US" u="sng" dirty="0" smtClean="0">
                <a:solidFill>
                  <a:schemeClr val="bg2">
                    <a:lumMod val="50000"/>
                  </a:schemeClr>
                </a:solidFill>
                <a:hlinkClick r:id="rId3"/>
              </a:rPr>
              <a:t>http://www.shipping.nato.int/CounterPir</a:t>
            </a:r>
            <a:r>
              <a:rPr lang="en-US" u="sng" dirty="0" smtClean="0">
                <a:solidFill>
                  <a:schemeClr val="bg2">
                    <a:lumMod val="50000"/>
                  </a:schemeClr>
                </a:solidFill>
              </a:rPr>
              <a:t>  </a:t>
            </a:r>
          </a:p>
          <a:p>
            <a:pPr lvl="1"/>
            <a:endParaRPr lang="en-US" sz="2200" dirty="0">
              <a:solidFill>
                <a:schemeClr val="bg1">
                  <a:lumMod val="50000"/>
                </a:schemeClr>
              </a:solidFill>
            </a:endParaRPr>
          </a:p>
        </p:txBody>
      </p:sp>
      <p:sp>
        <p:nvSpPr>
          <p:cNvPr id="7" name="Footer Placeholder 4"/>
          <p:cNvSpPr txBox="1">
            <a:spLocks/>
          </p:cNvSpPr>
          <p:nvPr/>
        </p:nvSpPr>
        <p:spPr>
          <a:xfrm>
            <a:off x="772513" y="6492875"/>
            <a:ext cx="5431779"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Iridium Proprietary and Confidential</a:t>
            </a:r>
            <a:endParaRPr kumimoji="0" lang="en-US" sz="1200" b="1"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9" name="Picture 7"/>
          <p:cNvPicPr>
            <a:picLocks noChangeAspect="1" noChangeArrowheads="1"/>
          </p:cNvPicPr>
          <p:nvPr/>
        </p:nvPicPr>
        <p:blipFill>
          <a:blip r:embed="rId4"/>
          <a:srcRect/>
          <a:stretch>
            <a:fillRect/>
          </a:stretch>
        </p:blipFill>
        <p:spPr bwMode="auto">
          <a:xfrm>
            <a:off x="5592611" y="4462462"/>
            <a:ext cx="3551389" cy="1633538"/>
          </a:xfrm>
          <a:prstGeom prst="rect">
            <a:avLst/>
          </a:prstGeom>
          <a:noFill/>
          <a:ln w="9525">
            <a:noFill/>
            <a:miter lim="800000"/>
            <a:headEnd/>
            <a:tailEnd/>
          </a:ln>
          <a:effectLst/>
        </p:spPr>
      </p:pic>
    </p:spTree>
    <p:extLst>
      <p:ext uri="{BB962C8B-B14F-4D97-AF65-F5344CB8AC3E}">
        <p14:creationId xmlns:p14="http://schemas.microsoft.com/office/powerpoint/2010/main" val="232806470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9"/>
          <p:cNvSpPr txBox="1">
            <a:spLocks noGrp="1" noChangeArrowheads="1"/>
          </p:cNvSpPr>
          <p:nvPr/>
        </p:nvSpPr>
        <p:spPr bwMode="auto">
          <a:xfrm>
            <a:off x="419100" y="6572250"/>
            <a:ext cx="3124200" cy="285750"/>
          </a:xfrm>
          <a:prstGeom prst="rect">
            <a:avLst/>
          </a:prstGeom>
          <a:noFill/>
          <a:ln w="9525">
            <a:noFill/>
            <a:miter lim="800000"/>
            <a:headEnd/>
            <a:tailEnd/>
          </a:ln>
        </p:spPr>
        <p:txBody>
          <a:bodyPr lIns="0" tIns="0" rIns="0" bIns="0" anchor="ctr"/>
          <a:lstStyle/>
          <a:p>
            <a:pPr>
              <a:lnSpc>
                <a:spcPct val="90000"/>
              </a:lnSpc>
            </a:pPr>
            <a:r>
              <a:rPr lang="en-US" sz="800">
                <a:solidFill>
                  <a:schemeClr val="bg1"/>
                </a:solidFill>
              </a:rPr>
              <a:t>Proprietary and Confidential </a:t>
            </a:r>
          </a:p>
        </p:txBody>
      </p:sp>
      <p:sp>
        <p:nvSpPr>
          <p:cNvPr id="17411" name="Rectangle 10"/>
          <p:cNvSpPr txBox="1">
            <a:spLocks noGrp="1" noChangeArrowheads="1"/>
          </p:cNvSpPr>
          <p:nvPr/>
        </p:nvSpPr>
        <p:spPr bwMode="auto">
          <a:xfrm>
            <a:off x="7600950" y="5962650"/>
            <a:ext cx="1504950" cy="266700"/>
          </a:xfrm>
          <a:prstGeom prst="rect">
            <a:avLst/>
          </a:prstGeom>
          <a:noFill/>
          <a:ln w="9525">
            <a:noFill/>
            <a:miter lim="800000"/>
            <a:headEnd/>
            <a:tailEnd/>
          </a:ln>
        </p:spPr>
        <p:txBody>
          <a:bodyPr lIns="0" tIns="0" rIns="27432" bIns="0"/>
          <a:lstStyle/>
          <a:p>
            <a:pPr algn="r"/>
            <a:fld id="{5D5E5307-F27C-4940-9834-E2219992B22F}" type="slidenum">
              <a:rPr lang="en-US" sz="1200"/>
              <a:pPr algn="r"/>
              <a:t>2</a:t>
            </a:fld>
            <a:endParaRPr lang="en-US" sz="1200"/>
          </a:p>
        </p:txBody>
      </p:sp>
      <p:pic>
        <p:nvPicPr>
          <p:cNvPr id="17412" name="Picture 9" descr="Landing page.png"/>
          <p:cNvPicPr>
            <a:picLocks noChangeAspect="1"/>
          </p:cNvPicPr>
          <p:nvPr/>
        </p:nvPicPr>
        <p:blipFill>
          <a:blip r:embed="rId3"/>
          <a:srcRect/>
          <a:stretch>
            <a:fillRect/>
          </a:stretch>
        </p:blipFill>
        <p:spPr bwMode="auto">
          <a:xfrm>
            <a:off x="0" y="2127250"/>
            <a:ext cx="9144000" cy="4005263"/>
          </a:xfrm>
          <a:prstGeom prst="rect">
            <a:avLst/>
          </a:prstGeom>
          <a:noFill/>
          <a:ln w="9525">
            <a:noFill/>
            <a:miter lim="800000"/>
            <a:headEnd/>
            <a:tailEnd/>
          </a:ln>
        </p:spPr>
      </p:pic>
      <p:pic>
        <p:nvPicPr>
          <p:cNvPr id="17413" name="Picture 11" descr="Iridium_Everywhere_2Cfinal.png"/>
          <p:cNvPicPr>
            <a:picLocks noChangeAspect="1"/>
          </p:cNvPicPr>
          <p:nvPr/>
        </p:nvPicPr>
        <p:blipFill>
          <a:blip r:embed="rId4"/>
          <a:srcRect/>
          <a:stretch>
            <a:fillRect/>
          </a:stretch>
        </p:blipFill>
        <p:spPr bwMode="auto">
          <a:xfrm>
            <a:off x="4251325" y="2039938"/>
            <a:ext cx="3908425" cy="1252537"/>
          </a:xfrm>
          <a:prstGeom prst="rect">
            <a:avLst/>
          </a:prstGeom>
          <a:noFill/>
          <a:ln w="9525">
            <a:noFill/>
            <a:miter lim="800000"/>
            <a:headEnd/>
            <a:tailEnd/>
          </a:ln>
        </p:spPr>
      </p:pic>
      <p:sp>
        <p:nvSpPr>
          <p:cNvPr id="13" name="Rounded Rectangle 12"/>
          <p:cNvSpPr/>
          <p:nvPr/>
        </p:nvSpPr>
        <p:spPr>
          <a:xfrm>
            <a:off x="469900" y="1103313"/>
            <a:ext cx="3429000" cy="2987675"/>
          </a:xfrm>
          <a:prstGeom prst="roundRect">
            <a:avLst/>
          </a:prstGeom>
          <a:gradFill flip="none" rotWithShape="1">
            <a:gsLst>
              <a:gs pos="1000">
                <a:srgbClr val="65AAC9"/>
              </a:gs>
              <a:gs pos="72000">
                <a:srgbClr val="A5D1E4"/>
              </a:gs>
            </a:gsLst>
            <a:lin ang="51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spcAft>
                <a:spcPts val="1200"/>
              </a:spcAft>
              <a:defRPr/>
            </a:pPr>
            <a:r>
              <a:rPr lang="en-US" b="1" dirty="0" smtClean="0">
                <a:solidFill>
                  <a:srgbClr val="FFFFFF"/>
                </a:solidFill>
                <a:cs typeface="Arial" charset="0"/>
              </a:rPr>
              <a:t>Iridium Business Update</a:t>
            </a:r>
            <a:endParaRPr lang="en-US" b="1" dirty="0">
              <a:solidFill>
                <a:srgbClr val="FFFFFF"/>
              </a:solidFill>
              <a:cs typeface="Arial" charset="0"/>
            </a:endParaRPr>
          </a:p>
          <a:p>
            <a:pPr algn="ctr">
              <a:defRPr/>
            </a:pPr>
            <a:endParaRPr lang="en-US" dirty="0">
              <a:solidFill>
                <a:srgbClr val="FFFFFF"/>
              </a:solidFill>
              <a:cs typeface="Arial" charset="0"/>
            </a:endParaRPr>
          </a:p>
        </p:txBody>
      </p:sp>
      <p:pic>
        <p:nvPicPr>
          <p:cNvPr id="17415" name="Picture 10" descr="Globes shadow small.png"/>
          <p:cNvPicPr>
            <a:picLocks noChangeAspect="1"/>
          </p:cNvPicPr>
          <p:nvPr/>
        </p:nvPicPr>
        <p:blipFill>
          <a:blip r:embed="rId5"/>
          <a:srcRect/>
          <a:stretch>
            <a:fillRect/>
          </a:stretch>
        </p:blipFill>
        <p:spPr bwMode="auto">
          <a:xfrm>
            <a:off x="314325" y="2459038"/>
            <a:ext cx="4562475" cy="4364037"/>
          </a:xfrm>
          <a:prstGeom prst="rect">
            <a:avLst/>
          </a:prstGeom>
          <a:noFill/>
          <a:ln w="9525">
            <a:noFill/>
            <a:miter lim="800000"/>
            <a:headEnd/>
            <a:tailEnd/>
          </a:ln>
        </p:spPr>
      </p:pic>
    </p:spTree>
    <p:extLst>
      <p:ext uri="{BB962C8B-B14F-4D97-AF65-F5344CB8AC3E}">
        <p14:creationId xmlns:p14="http://schemas.microsoft.com/office/powerpoint/2010/main" val="226670672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9"/>
          <p:cNvSpPr txBox="1">
            <a:spLocks noGrp="1" noChangeArrowheads="1"/>
          </p:cNvSpPr>
          <p:nvPr/>
        </p:nvSpPr>
        <p:spPr bwMode="auto">
          <a:xfrm>
            <a:off x="419100" y="6572250"/>
            <a:ext cx="3124200" cy="285750"/>
          </a:xfrm>
          <a:prstGeom prst="rect">
            <a:avLst/>
          </a:prstGeom>
          <a:noFill/>
          <a:ln w="9525">
            <a:noFill/>
            <a:miter lim="800000"/>
            <a:headEnd/>
            <a:tailEnd/>
          </a:ln>
        </p:spPr>
        <p:txBody>
          <a:bodyPr lIns="0" tIns="0" rIns="0" bIns="0" anchor="ctr"/>
          <a:lstStyle/>
          <a:p>
            <a:pPr>
              <a:lnSpc>
                <a:spcPct val="90000"/>
              </a:lnSpc>
            </a:pPr>
            <a:r>
              <a:rPr lang="en-US" sz="800">
                <a:solidFill>
                  <a:schemeClr val="bg1"/>
                </a:solidFill>
              </a:rPr>
              <a:t>Proprietary and Confidential </a:t>
            </a:r>
          </a:p>
        </p:txBody>
      </p:sp>
      <p:sp>
        <p:nvSpPr>
          <p:cNvPr id="17411" name="Rectangle 10"/>
          <p:cNvSpPr txBox="1">
            <a:spLocks noGrp="1" noChangeArrowheads="1"/>
          </p:cNvSpPr>
          <p:nvPr/>
        </p:nvSpPr>
        <p:spPr bwMode="auto">
          <a:xfrm>
            <a:off x="7600950" y="5962650"/>
            <a:ext cx="1504950" cy="266700"/>
          </a:xfrm>
          <a:prstGeom prst="rect">
            <a:avLst/>
          </a:prstGeom>
          <a:noFill/>
          <a:ln w="9525">
            <a:noFill/>
            <a:miter lim="800000"/>
            <a:headEnd/>
            <a:tailEnd/>
          </a:ln>
        </p:spPr>
        <p:txBody>
          <a:bodyPr lIns="0" tIns="0" rIns="27432" bIns="0"/>
          <a:lstStyle/>
          <a:p>
            <a:pPr algn="r"/>
            <a:fld id="{5D5E5307-F27C-4940-9834-E2219992B22F}" type="slidenum">
              <a:rPr lang="en-US" sz="1200"/>
              <a:pPr algn="r"/>
              <a:t>20</a:t>
            </a:fld>
            <a:endParaRPr lang="en-US" sz="1200"/>
          </a:p>
        </p:txBody>
      </p:sp>
      <p:pic>
        <p:nvPicPr>
          <p:cNvPr id="17412" name="Picture 9" descr="Landing page.png"/>
          <p:cNvPicPr>
            <a:picLocks noChangeAspect="1"/>
          </p:cNvPicPr>
          <p:nvPr/>
        </p:nvPicPr>
        <p:blipFill>
          <a:blip r:embed="rId3"/>
          <a:srcRect/>
          <a:stretch>
            <a:fillRect/>
          </a:stretch>
        </p:blipFill>
        <p:spPr bwMode="auto">
          <a:xfrm>
            <a:off x="0" y="2127250"/>
            <a:ext cx="9144000" cy="4005263"/>
          </a:xfrm>
          <a:prstGeom prst="rect">
            <a:avLst/>
          </a:prstGeom>
          <a:noFill/>
          <a:ln w="9525">
            <a:noFill/>
            <a:miter lim="800000"/>
            <a:headEnd/>
            <a:tailEnd/>
          </a:ln>
        </p:spPr>
      </p:pic>
      <p:pic>
        <p:nvPicPr>
          <p:cNvPr id="17413" name="Picture 11" descr="Iridium_Everywhere_2Cfinal.png"/>
          <p:cNvPicPr>
            <a:picLocks noChangeAspect="1"/>
          </p:cNvPicPr>
          <p:nvPr/>
        </p:nvPicPr>
        <p:blipFill>
          <a:blip r:embed="rId4"/>
          <a:srcRect/>
          <a:stretch>
            <a:fillRect/>
          </a:stretch>
        </p:blipFill>
        <p:spPr bwMode="auto">
          <a:xfrm>
            <a:off x="4251325" y="2039938"/>
            <a:ext cx="3908425" cy="1252537"/>
          </a:xfrm>
          <a:prstGeom prst="rect">
            <a:avLst/>
          </a:prstGeom>
          <a:noFill/>
          <a:ln w="9525">
            <a:noFill/>
            <a:miter lim="800000"/>
            <a:headEnd/>
            <a:tailEnd/>
          </a:ln>
        </p:spPr>
      </p:pic>
      <p:sp>
        <p:nvSpPr>
          <p:cNvPr id="13" name="Rounded Rectangle 12"/>
          <p:cNvSpPr/>
          <p:nvPr/>
        </p:nvSpPr>
        <p:spPr>
          <a:xfrm>
            <a:off x="491524" y="1103312"/>
            <a:ext cx="3429000" cy="2987675"/>
          </a:xfrm>
          <a:prstGeom prst="roundRect">
            <a:avLst/>
          </a:prstGeom>
          <a:gradFill flip="none" rotWithShape="1">
            <a:gsLst>
              <a:gs pos="1000">
                <a:srgbClr val="65AAC9"/>
              </a:gs>
              <a:gs pos="72000">
                <a:srgbClr val="A5D1E4"/>
              </a:gs>
            </a:gsLst>
            <a:lin ang="51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spcAft>
                <a:spcPts val="1200"/>
              </a:spcAft>
              <a:defRPr/>
            </a:pPr>
            <a:r>
              <a:rPr lang="en-US" b="1" dirty="0" smtClean="0">
                <a:solidFill>
                  <a:srgbClr val="FFFFFF"/>
                </a:solidFill>
                <a:cs typeface="Arial" charset="0"/>
              </a:rPr>
              <a:t>Iridium 9603 Product</a:t>
            </a:r>
            <a:endParaRPr lang="en-US" b="1" dirty="0">
              <a:solidFill>
                <a:srgbClr val="FFFFFF"/>
              </a:solidFill>
              <a:cs typeface="Arial" charset="0"/>
            </a:endParaRPr>
          </a:p>
          <a:p>
            <a:pPr algn="ctr">
              <a:defRPr/>
            </a:pPr>
            <a:endParaRPr lang="en-US" dirty="0">
              <a:solidFill>
                <a:srgbClr val="FFFFFF"/>
              </a:solidFill>
              <a:cs typeface="Arial" charset="0"/>
            </a:endParaRPr>
          </a:p>
        </p:txBody>
      </p:sp>
      <p:pic>
        <p:nvPicPr>
          <p:cNvPr id="17415" name="Picture 10" descr="Globes shadow small.png"/>
          <p:cNvPicPr>
            <a:picLocks noChangeAspect="1"/>
          </p:cNvPicPr>
          <p:nvPr/>
        </p:nvPicPr>
        <p:blipFill>
          <a:blip r:embed="rId5"/>
          <a:srcRect/>
          <a:stretch>
            <a:fillRect/>
          </a:stretch>
        </p:blipFill>
        <p:spPr bwMode="auto">
          <a:xfrm>
            <a:off x="314325" y="2459038"/>
            <a:ext cx="4562475" cy="4364037"/>
          </a:xfrm>
          <a:prstGeom prst="rect">
            <a:avLst/>
          </a:prstGeom>
          <a:noFill/>
          <a:ln w="9525">
            <a:noFill/>
            <a:miter lim="800000"/>
            <a:headEnd/>
            <a:tailEnd/>
          </a:ln>
        </p:spPr>
      </p:pic>
    </p:spTree>
    <p:extLst>
      <p:ext uri="{BB962C8B-B14F-4D97-AF65-F5344CB8AC3E}">
        <p14:creationId xmlns:p14="http://schemas.microsoft.com/office/powerpoint/2010/main" val="226670672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Summary</a:t>
            </a:r>
            <a:endParaRPr lang="en-US" dirty="0"/>
          </a:p>
        </p:txBody>
      </p:sp>
      <p:sp>
        <p:nvSpPr>
          <p:cNvPr id="3" name="Footer Placeholder 2"/>
          <p:cNvSpPr>
            <a:spLocks noGrp="1"/>
          </p:cNvSpPr>
          <p:nvPr>
            <p:ph type="ftr" sz="quarter" idx="11"/>
          </p:nvPr>
        </p:nvSpPr>
        <p:spPr/>
        <p:txBody>
          <a:bodyPr/>
          <a:lstStyle/>
          <a:p>
            <a:r>
              <a:rPr lang="en-US" smtClean="0"/>
              <a:t>Iridium Proprietary and Confidential</a:t>
            </a:r>
            <a:endParaRPr lang="en-US"/>
          </a:p>
        </p:txBody>
      </p:sp>
      <p:sp>
        <p:nvSpPr>
          <p:cNvPr id="4" name="Slide Number Placeholder 3"/>
          <p:cNvSpPr>
            <a:spLocks noGrp="1"/>
          </p:cNvSpPr>
          <p:nvPr>
            <p:ph type="sldNum" sz="quarter" idx="12"/>
          </p:nvPr>
        </p:nvSpPr>
        <p:spPr/>
        <p:txBody>
          <a:bodyPr/>
          <a:lstStyle/>
          <a:p>
            <a:fld id="{D50FB364-4D2E-DF41-B5B8-FA356FFC585C}" type="slidenum">
              <a:rPr lang="en-US" smtClean="0"/>
              <a:pPr/>
              <a:t>21</a:t>
            </a:fld>
            <a:endParaRPr lang="en-US"/>
          </a:p>
        </p:txBody>
      </p:sp>
      <p:sp>
        <p:nvSpPr>
          <p:cNvPr id="5" name="Content Placeholder 4"/>
          <p:cNvSpPr>
            <a:spLocks noGrp="1"/>
          </p:cNvSpPr>
          <p:nvPr>
            <p:ph sz="quarter" idx="13"/>
          </p:nvPr>
        </p:nvSpPr>
        <p:spPr>
          <a:xfrm>
            <a:off x="457200" y="1219200"/>
            <a:ext cx="8305800" cy="4832350"/>
          </a:xfrm>
        </p:spPr>
        <p:txBody>
          <a:bodyPr>
            <a:noAutofit/>
          </a:bodyPr>
          <a:lstStyle/>
          <a:p>
            <a:r>
              <a:rPr lang="en-US" dirty="0" smtClean="0"/>
              <a:t>Iridium is dedicated to expanding our reach – both in size and scope.</a:t>
            </a:r>
          </a:p>
          <a:p>
            <a:r>
              <a:rPr lang="en-US" dirty="0" smtClean="0"/>
              <a:t>The next step along that innovation path is the Iridium 9603 transceiver – the world’s smallest</a:t>
            </a:r>
            <a:r>
              <a:rPr lang="en-US" dirty="0" smtClean="0">
                <a:solidFill>
                  <a:schemeClr val="tx1"/>
                </a:solidFill>
              </a:rPr>
              <a:t>, </a:t>
            </a:r>
            <a:r>
              <a:rPr lang="en-US" dirty="0" smtClean="0"/>
              <a:t>commercially available</a:t>
            </a:r>
            <a:r>
              <a:rPr lang="en-US" dirty="0" smtClean="0">
                <a:solidFill>
                  <a:schemeClr val="tx1"/>
                </a:solidFill>
              </a:rPr>
              <a:t>, two-way </a:t>
            </a:r>
            <a:r>
              <a:rPr lang="en-US" dirty="0" smtClean="0"/>
              <a:t>satellite transceiver.</a:t>
            </a:r>
          </a:p>
          <a:p>
            <a:r>
              <a:rPr lang="en-US" dirty="0" smtClean="0"/>
              <a:t>Five partner Value-Added Manufacturers have stepped up and are serving as Beta </a:t>
            </a:r>
            <a:r>
              <a:rPr lang="en-US" dirty="0" smtClean="0">
                <a:solidFill>
                  <a:schemeClr val="tx1"/>
                </a:solidFill>
              </a:rPr>
              <a:t>integrators.  Their products will be ready for launch shortly after Iridium’s 9603 commercial availability launch on June 4</a:t>
            </a:r>
            <a:r>
              <a:rPr lang="en-US" baseline="30000" dirty="0" smtClean="0">
                <a:solidFill>
                  <a:schemeClr val="tx1"/>
                </a:solidFill>
              </a:rPr>
              <a:t>th</a:t>
            </a:r>
            <a:r>
              <a:rPr lang="en-US" dirty="0" smtClean="0">
                <a:solidFill>
                  <a:schemeClr val="tx1"/>
                </a:solidFill>
              </a:rPr>
              <a:t>.</a:t>
            </a:r>
          </a:p>
          <a:p>
            <a:r>
              <a:rPr lang="en-US" dirty="0" smtClean="0">
                <a:solidFill>
                  <a:schemeClr val="tx1"/>
                </a:solidFill>
              </a:rPr>
              <a:t>The product was announced at CTIA on May 8, 2012 with product launch following.</a:t>
            </a:r>
          </a:p>
          <a:p>
            <a:r>
              <a:rPr lang="en-US" dirty="0" smtClean="0">
                <a:solidFill>
                  <a:schemeClr val="tx1"/>
                </a:solidFill>
              </a:rPr>
              <a:t>The Iridium 9603 will serve as a new device in the Short Burst Data service family of devices and will not replace the Iridium 9602.</a:t>
            </a:r>
            <a:endParaRPr lang="en-US" dirty="0">
              <a:solidFill>
                <a:schemeClr val="tx1"/>
              </a:solidFill>
            </a:endParaRPr>
          </a:p>
        </p:txBody>
      </p:sp>
    </p:spTree>
    <p:extLst>
      <p:ext uri="{BB962C8B-B14F-4D97-AF65-F5344CB8AC3E}">
        <p14:creationId xmlns:p14="http://schemas.microsoft.com/office/powerpoint/2010/main" val="283347150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Revolution in Scale</a:t>
            </a:r>
            <a:endParaRPr lang="en-US" dirty="0"/>
          </a:p>
        </p:txBody>
      </p:sp>
      <p:sp>
        <p:nvSpPr>
          <p:cNvPr id="3" name="Footer Placeholder 2"/>
          <p:cNvSpPr>
            <a:spLocks noGrp="1"/>
          </p:cNvSpPr>
          <p:nvPr>
            <p:ph type="ftr" sz="quarter" idx="11"/>
          </p:nvPr>
        </p:nvSpPr>
        <p:spPr/>
        <p:txBody>
          <a:bodyPr/>
          <a:lstStyle/>
          <a:p>
            <a:r>
              <a:rPr lang="en-US" smtClean="0"/>
              <a:t>Iridium Proprietary and Confidential</a:t>
            </a:r>
            <a:endParaRPr lang="en-US"/>
          </a:p>
        </p:txBody>
      </p:sp>
      <p:sp>
        <p:nvSpPr>
          <p:cNvPr id="4" name="Slide Number Placeholder 3"/>
          <p:cNvSpPr>
            <a:spLocks noGrp="1"/>
          </p:cNvSpPr>
          <p:nvPr>
            <p:ph type="sldNum" sz="quarter" idx="12"/>
          </p:nvPr>
        </p:nvSpPr>
        <p:spPr/>
        <p:txBody>
          <a:bodyPr/>
          <a:lstStyle/>
          <a:p>
            <a:fld id="{D50FB364-4D2E-DF41-B5B8-FA356FFC585C}" type="slidenum">
              <a:rPr lang="en-US" smtClean="0"/>
              <a:pPr/>
              <a:t>22</a:t>
            </a:fld>
            <a:endParaRPr lang="en-US"/>
          </a:p>
        </p:txBody>
      </p:sp>
      <p:sp>
        <p:nvSpPr>
          <p:cNvPr id="5" name="Content Placeholder 4"/>
          <p:cNvSpPr>
            <a:spLocks noGrp="1"/>
          </p:cNvSpPr>
          <p:nvPr>
            <p:ph sz="quarter" idx="13"/>
          </p:nvPr>
        </p:nvSpPr>
        <p:spPr>
          <a:xfrm>
            <a:off x="457200" y="1600200"/>
            <a:ext cx="8229600" cy="2286000"/>
          </a:xfrm>
        </p:spPr>
        <p:txBody>
          <a:bodyPr>
            <a:normAutofit/>
          </a:bodyPr>
          <a:lstStyle/>
          <a:p>
            <a:pPr marL="0" indent="0">
              <a:buNone/>
            </a:pPr>
            <a:r>
              <a:rPr lang="en-US" sz="2400" b="1" dirty="0" smtClean="0"/>
              <a:t>The </a:t>
            </a:r>
            <a:r>
              <a:rPr lang="en-US" sz="2400" b="1" dirty="0"/>
              <a:t>compact Iridium 9603 is the world’s smallest commercially available two-way satellite data </a:t>
            </a:r>
            <a:r>
              <a:rPr lang="en-US" sz="2400" b="1" dirty="0" smtClean="0"/>
              <a:t>transceiver — designed </a:t>
            </a:r>
            <a:r>
              <a:rPr lang="en-US" sz="2400" b="1" dirty="0"/>
              <a:t>for applications where space is at a </a:t>
            </a:r>
            <a:r>
              <a:rPr lang="en-US" sz="2400" b="1" dirty="0" smtClean="0"/>
              <a:t>premium and connectivity</a:t>
            </a:r>
            <a:r>
              <a:rPr lang="en-GB" sz="2400" b="1" dirty="0" smtClean="0"/>
              <a:t> </a:t>
            </a:r>
            <a:r>
              <a:rPr lang="en-US" sz="2400" b="1" dirty="0" smtClean="0"/>
              <a:t>is </a:t>
            </a:r>
            <a:r>
              <a:rPr lang="en-US" sz="2400" b="1" dirty="0"/>
              <a:t>critical</a:t>
            </a:r>
            <a:r>
              <a:rPr lang="en-US" sz="2400" b="1" dirty="0" smtClean="0"/>
              <a:t>.</a:t>
            </a:r>
            <a:endParaRPr lang="en-US" sz="24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10826"/>
            <a:ext cx="3962400" cy="2971800"/>
          </a:xfrm>
          <a:prstGeom prst="rect">
            <a:avLst/>
          </a:prstGeom>
        </p:spPr>
      </p:pic>
    </p:spTree>
    <p:extLst>
      <p:ext uri="{BB962C8B-B14F-4D97-AF65-F5344CB8AC3E}">
        <p14:creationId xmlns:p14="http://schemas.microsoft.com/office/powerpoint/2010/main" val="372288859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itchFamily="34" charset="0"/>
              </a:rPr>
              <a:t>Iridium </a:t>
            </a:r>
            <a:r>
              <a:rPr lang="en-US" dirty="0" smtClean="0">
                <a:latin typeface="+mj-lt"/>
                <a:cs typeface="Arial" pitchFamily="34" charset="0"/>
              </a:rPr>
              <a:t>9603 Overview</a:t>
            </a:r>
            <a:endParaRPr lang="en-US" dirty="0">
              <a:latin typeface="+mj-lt"/>
            </a:endParaRPr>
          </a:p>
        </p:txBody>
      </p:sp>
      <p:sp>
        <p:nvSpPr>
          <p:cNvPr id="3" name="Footer Placeholder 2"/>
          <p:cNvSpPr>
            <a:spLocks noGrp="1"/>
          </p:cNvSpPr>
          <p:nvPr>
            <p:ph type="ftr" sz="quarter" idx="11"/>
          </p:nvPr>
        </p:nvSpPr>
        <p:spPr/>
        <p:txBody>
          <a:bodyPr/>
          <a:lstStyle/>
          <a:p>
            <a:r>
              <a:rPr lang="en-US" smtClean="0"/>
              <a:t>Iridium Proprietary and Confidential</a:t>
            </a:r>
            <a:endParaRPr lang="en-US"/>
          </a:p>
        </p:txBody>
      </p:sp>
      <p:sp>
        <p:nvSpPr>
          <p:cNvPr id="4" name="Slide Number Placeholder 3"/>
          <p:cNvSpPr>
            <a:spLocks noGrp="1"/>
          </p:cNvSpPr>
          <p:nvPr>
            <p:ph type="sldNum" sz="quarter" idx="12"/>
          </p:nvPr>
        </p:nvSpPr>
        <p:spPr/>
        <p:txBody>
          <a:bodyPr/>
          <a:lstStyle/>
          <a:p>
            <a:fld id="{D50FB364-4D2E-DF41-B5B8-FA356FFC585C}" type="slidenum">
              <a:rPr lang="en-US" smtClean="0"/>
              <a:pPr/>
              <a:t>23</a:t>
            </a:fld>
            <a:endParaRPr lang="en-US"/>
          </a:p>
        </p:txBody>
      </p:sp>
      <p:sp>
        <p:nvSpPr>
          <p:cNvPr id="5" name="Content Placeholder 4"/>
          <p:cNvSpPr>
            <a:spLocks noGrp="1"/>
          </p:cNvSpPr>
          <p:nvPr>
            <p:ph sz="quarter" idx="13"/>
          </p:nvPr>
        </p:nvSpPr>
        <p:spPr>
          <a:xfrm>
            <a:off x="457200" y="1371600"/>
            <a:ext cx="8229600" cy="4876800"/>
          </a:xfrm>
        </p:spPr>
        <p:txBody>
          <a:bodyPr>
            <a:normAutofit fontScale="92500" lnSpcReduction="10000"/>
          </a:bodyPr>
          <a:lstStyle/>
          <a:p>
            <a:pPr marL="0" indent="0">
              <a:buNone/>
            </a:pPr>
            <a:r>
              <a:rPr lang="en-US" dirty="0" smtClean="0"/>
              <a:t>A data transceiver that’s designed to be integrated into a partner’s wireless data application, no matter how small!</a:t>
            </a:r>
          </a:p>
          <a:p>
            <a:r>
              <a:rPr lang="en-US" dirty="0" smtClean="0"/>
              <a:t>Iridium’s latest data module is downsized from a </a:t>
            </a:r>
            <a:r>
              <a:rPr lang="en-US" dirty="0"/>
              <a:t>matchbox (the Iridium 9602) to </a:t>
            </a:r>
            <a:r>
              <a:rPr lang="en-US" dirty="0" smtClean="0"/>
              <a:t>smaller than a matchbook – supporting partners’ solutions with product size constraints and limitations.</a:t>
            </a:r>
            <a:endParaRPr lang="en-US" dirty="0"/>
          </a:p>
          <a:p>
            <a:r>
              <a:rPr lang="en-US" dirty="0"/>
              <a:t>Expands Iridium’s reach into new market opportunities in the consumer and enterprise spaces.</a:t>
            </a:r>
          </a:p>
          <a:p>
            <a:r>
              <a:rPr lang="en-US" dirty="0" smtClean="0"/>
              <a:t>Introduces a new level of innovation for Iridium’s data product line</a:t>
            </a:r>
          </a:p>
          <a:p>
            <a:pPr marL="631825" lvl="2"/>
            <a:r>
              <a:rPr lang="en-US" sz="1700" dirty="0"/>
              <a:t>Maintains the same </a:t>
            </a:r>
            <a:r>
              <a:rPr lang="en-US" sz="1700" dirty="0" smtClean="0"/>
              <a:t>functionality as </a:t>
            </a:r>
            <a:r>
              <a:rPr lang="en-US" sz="1700" dirty="0"/>
              <a:t>the </a:t>
            </a:r>
            <a:r>
              <a:rPr lang="en-US" sz="1700" dirty="0" smtClean="0"/>
              <a:t>Iridium 9602: fully </a:t>
            </a:r>
            <a:r>
              <a:rPr lang="en-US" sz="1700" dirty="0"/>
              <a:t>capable </a:t>
            </a:r>
            <a:r>
              <a:rPr lang="en-US" sz="1700" dirty="0" smtClean="0"/>
              <a:t>Short Burst Data, </a:t>
            </a:r>
            <a:r>
              <a:rPr lang="en-US" sz="1700" dirty="0"/>
              <a:t>PCB level integration, screw </a:t>
            </a:r>
            <a:r>
              <a:rPr lang="en-US" sz="1700" dirty="0" smtClean="0"/>
              <a:t>mounting</a:t>
            </a:r>
            <a:r>
              <a:rPr lang="en-US" sz="1700" dirty="0" smtClean="0">
                <a:solidFill>
                  <a:srgbClr val="FF0000"/>
                </a:solidFill>
              </a:rPr>
              <a:t>,</a:t>
            </a:r>
            <a:r>
              <a:rPr lang="en-US" sz="1700" dirty="0" smtClean="0"/>
              <a:t> etc.</a:t>
            </a:r>
          </a:p>
          <a:p>
            <a:pPr marL="631825" lvl="2"/>
            <a:r>
              <a:rPr lang="en-US" sz="1700" dirty="0" smtClean="0"/>
              <a:t>Size </a:t>
            </a:r>
            <a:r>
              <a:rPr lang="en-US" sz="1700" dirty="0"/>
              <a:t>and volume reductions </a:t>
            </a:r>
            <a:r>
              <a:rPr lang="en-US" sz="1700" dirty="0" smtClean="0"/>
              <a:t>(from the Iridium 9602) are possible </a:t>
            </a:r>
            <a:r>
              <a:rPr lang="en-US" sz="1700" dirty="0"/>
              <a:t>because </a:t>
            </a:r>
            <a:r>
              <a:rPr lang="en-US" sz="1700" dirty="0" smtClean="0"/>
              <a:t>of a migration to the latest-available </a:t>
            </a:r>
            <a:r>
              <a:rPr lang="en-US" sz="1700" dirty="0"/>
              <a:t>component package sizes and design </a:t>
            </a:r>
            <a:r>
              <a:rPr lang="en-US" sz="1700" dirty="0" smtClean="0"/>
              <a:t>techniques, elimination </a:t>
            </a:r>
            <a:r>
              <a:rPr lang="en-US" sz="1700" dirty="0"/>
              <a:t>of unneeded </a:t>
            </a:r>
            <a:r>
              <a:rPr lang="en-US" sz="1700" dirty="0" smtClean="0"/>
              <a:t>functionality and the use </a:t>
            </a:r>
            <a:r>
              <a:rPr lang="en-US" sz="1700" dirty="0"/>
              <a:t>of </a:t>
            </a:r>
            <a:r>
              <a:rPr lang="en-US" sz="1700" dirty="0" smtClean="0"/>
              <a:t>a new </a:t>
            </a:r>
            <a:r>
              <a:rPr lang="en-US" sz="1700" dirty="0"/>
              <a:t>RF power amplifier (Mimix XP 1077</a:t>
            </a:r>
            <a:r>
              <a:rPr lang="en-US" sz="1700" dirty="0" smtClean="0"/>
              <a:t>)</a:t>
            </a:r>
          </a:p>
          <a:p>
            <a:r>
              <a:rPr lang="en-US" dirty="0" smtClean="0"/>
              <a:t>Establishes a second source for Iridium RF design – providing a new source of innovation.</a:t>
            </a:r>
          </a:p>
        </p:txBody>
      </p:sp>
    </p:spTree>
    <p:extLst>
      <p:ext uri="{BB962C8B-B14F-4D97-AF65-F5344CB8AC3E}">
        <p14:creationId xmlns:p14="http://schemas.microsoft.com/office/powerpoint/2010/main" val="54367421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Unprecedented Form Factor</a:t>
            </a:r>
            <a:endParaRPr lang="en-US" dirty="0"/>
          </a:p>
        </p:txBody>
      </p:sp>
      <p:sp>
        <p:nvSpPr>
          <p:cNvPr id="3" name="Footer Placeholder 2"/>
          <p:cNvSpPr>
            <a:spLocks noGrp="1"/>
          </p:cNvSpPr>
          <p:nvPr>
            <p:ph type="ftr" sz="quarter" idx="11"/>
          </p:nvPr>
        </p:nvSpPr>
        <p:spPr/>
        <p:txBody>
          <a:bodyPr/>
          <a:lstStyle/>
          <a:p>
            <a:r>
              <a:rPr lang="en-US" smtClean="0"/>
              <a:t>Iridium Proprietary and Confidential</a:t>
            </a:r>
            <a:endParaRPr lang="en-US"/>
          </a:p>
        </p:txBody>
      </p:sp>
      <p:sp>
        <p:nvSpPr>
          <p:cNvPr id="4" name="Slide Number Placeholder 3"/>
          <p:cNvSpPr>
            <a:spLocks noGrp="1"/>
          </p:cNvSpPr>
          <p:nvPr>
            <p:ph type="sldNum" sz="quarter" idx="12"/>
          </p:nvPr>
        </p:nvSpPr>
        <p:spPr/>
        <p:txBody>
          <a:bodyPr/>
          <a:lstStyle/>
          <a:p>
            <a:fld id="{D50FB364-4D2E-DF41-B5B8-FA356FFC585C}" type="slidenum">
              <a:rPr lang="en-US" smtClean="0"/>
              <a:pPr/>
              <a:t>24</a:t>
            </a:fld>
            <a:endParaRPr lang="en-US"/>
          </a:p>
        </p:txBody>
      </p:sp>
      <p:sp>
        <p:nvSpPr>
          <p:cNvPr id="8" name="Rectangle 1"/>
          <p:cNvSpPr>
            <a:spLocks noChangeArrowheads="1"/>
          </p:cNvSpPr>
          <p:nvPr/>
        </p:nvSpPr>
        <p:spPr bwMode="auto">
          <a:xfrm>
            <a:off x="421005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96925" algn="l"/>
                <a:tab pos="2339975"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Content Placeholder 8"/>
          <p:cNvSpPr>
            <a:spLocks noGrp="1"/>
          </p:cNvSpPr>
          <p:nvPr>
            <p:ph sz="quarter" idx="13"/>
          </p:nvPr>
        </p:nvSpPr>
        <p:spPr>
          <a:xfrm>
            <a:off x="451945" y="1158570"/>
            <a:ext cx="8229600" cy="3733800"/>
          </a:xfrm>
        </p:spPr>
        <p:txBody>
          <a:bodyPr>
            <a:normAutofit/>
          </a:bodyPr>
          <a:lstStyle/>
          <a:p>
            <a:pPr marL="0" indent="0">
              <a:buNone/>
            </a:pPr>
            <a:r>
              <a:rPr lang="en-US" dirty="0" smtClean="0"/>
              <a:t>Designed </a:t>
            </a:r>
            <a:r>
              <a:rPr lang="en-US" dirty="0"/>
              <a:t>to go where no commercial satellite transceiver has gone </a:t>
            </a:r>
            <a:r>
              <a:rPr lang="en-US" dirty="0" smtClean="0"/>
              <a:t>before</a:t>
            </a:r>
          </a:p>
          <a:p>
            <a:r>
              <a:rPr lang="en-US" dirty="0" smtClean="0"/>
              <a:t>With </a:t>
            </a:r>
            <a:r>
              <a:rPr lang="en-US" dirty="0"/>
              <a:t>the smallest form factor of any commercial satellite transceiver available today, the Iridium 9603 is ideal for space-constrained applications including </a:t>
            </a:r>
            <a:r>
              <a:rPr lang="en-US" dirty="0" smtClean="0"/>
              <a:t>handheld tracking, covert operations, infrastructure monitoring, and alarm systems.</a:t>
            </a:r>
          </a:p>
          <a:p>
            <a:r>
              <a:rPr lang="en-US" dirty="0" smtClean="0"/>
              <a:t>One-fourth </a:t>
            </a:r>
            <a:r>
              <a:rPr lang="en-US" dirty="0"/>
              <a:t>the volume and half the footprint of its predecessor, the Iridium 9602, the Iridium 9603 combines the global coverage of the Iridium satellite constellation with the low latency of the </a:t>
            </a:r>
            <a:r>
              <a:rPr lang="en-US" dirty="0" smtClean="0"/>
              <a:t>two-way Iridium </a:t>
            </a:r>
            <a:r>
              <a:rPr lang="en-US" dirty="0"/>
              <a:t>Short Burst Data service to provide highly reliable satellite communications from pole to </a:t>
            </a:r>
            <a:r>
              <a:rPr lang="en-US" dirty="0" smtClean="0"/>
              <a:t>pole</a:t>
            </a:r>
            <a:r>
              <a:rPr lang="en-GB" dirty="0"/>
              <a:t>.</a:t>
            </a:r>
            <a:endParaRPr lang="en-US" dirty="0"/>
          </a:p>
        </p:txBody>
      </p:sp>
      <p:sp>
        <p:nvSpPr>
          <p:cNvPr id="5" name="TextBox 4"/>
          <p:cNvSpPr txBox="1"/>
          <p:nvPr/>
        </p:nvSpPr>
        <p:spPr>
          <a:xfrm rot="16200000">
            <a:off x="1791440" y="5525240"/>
            <a:ext cx="1412566" cy="338554"/>
          </a:xfrm>
          <a:prstGeom prst="rect">
            <a:avLst/>
          </a:prstGeom>
          <a:noFill/>
        </p:spPr>
        <p:txBody>
          <a:bodyPr wrap="none" rtlCol="0">
            <a:spAutoFit/>
          </a:bodyPr>
          <a:lstStyle/>
          <a:p>
            <a:r>
              <a:rPr lang="en-US" sz="1600" b="1" dirty="0" smtClean="0"/>
              <a:t>Iridium 9602</a:t>
            </a:r>
            <a:endParaRPr lang="en-US" sz="1600" b="1" dirty="0"/>
          </a:p>
        </p:txBody>
      </p:sp>
      <p:sp>
        <p:nvSpPr>
          <p:cNvPr id="10" name="TextBox 9"/>
          <p:cNvSpPr txBox="1"/>
          <p:nvPr/>
        </p:nvSpPr>
        <p:spPr>
          <a:xfrm rot="16200000">
            <a:off x="4360815" y="5525240"/>
            <a:ext cx="1412566" cy="338554"/>
          </a:xfrm>
          <a:prstGeom prst="rect">
            <a:avLst/>
          </a:prstGeom>
          <a:noFill/>
        </p:spPr>
        <p:txBody>
          <a:bodyPr wrap="none" rtlCol="0">
            <a:spAutoFit/>
          </a:bodyPr>
          <a:lstStyle/>
          <a:p>
            <a:r>
              <a:rPr lang="en-US" sz="1600" b="1" dirty="0" smtClean="0"/>
              <a:t>Iridium 9603</a:t>
            </a:r>
            <a:endParaRPr lang="en-US" sz="16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857750"/>
            <a:ext cx="3505200" cy="1466850"/>
          </a:xfrm>
          <a:prstGeom prst="rect">
            <a:avLst/>
          </a:prstGeom>
        </p:spPr>
      </p:pic>
    </p:spTree>
    <p:extLst>
      <p:ext uri="{BB962C8B-B14F-4D97-AF65-F5344CB8AC3E}">
        <p14:creationId xmlns:p14="http://schemas.microsoft.com/office/powerpoint/2010/main" val="288923970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95750"/>
            <a:ext cx="2438400" cy="1828800"/>
          </a:xfrm>
          <a:prstGeom prst="rect">
            <a:avLst/>
          </a:prstGeom>
        </p:spPr>
      </p:pic>
      <p:sp>
        <p:nvSpPr>
          <p:cNvPr id="2" name="Title 1"/>
          <p:cNvSpPr>
            <a:spLocks noGrp="1"/>
          </p:cNvSpPr>
          <p:nvPr>
            <p:ph type="title"/>
          </p:nvPr>
        </p:nvSpPr>
        <p:spPr>
          <a:xfrm>
            <a:off x="457200" y="228600"/>
            <a:ext cx="8229600" cy="1066800"/>
          </a:xfrm>
        </p:spPr>
        <p:txBody>
          <a:bodyPr>
            <a:normAutofit/>
          </a:bodyPr>
          <a:lstStyle/>
          <a:p>
            <a:r>
              <a:rPr lang="en-US" dirty="0"/>
              <a:t>Why push boundaries when you can erase them instead</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Iridium Proprietary and Confidential</a:t>
            </a:r>
            <a:endParaRPr lang="en-US"/>
          </a:p>
        </p:txBody>
      </p:sp>
      <p:sp>
        <p:nvSpPr>
          <p:cNvPr id="4" name="Slide Number Placeholder 3"/>
          <p:cNvSpPr>
            <a:spLocks noGrp="1"/>
          </p:cNvSpPr>
          <p:nvPr>
            <p:ph type="sldNum" sz="quarter" idx="12"/>
          </p:nvPr>
        </p:nvSpPr>
        <p:spPr/>
        <p:txBody>
          <a:bodyPr/>
          <a:lstStyle/>
          <a:p>
            <a:fld id="{D50FB364-4D2E-DF41-B5B8-FA356FFC585C}" type="slidenum">
              <a:rPr lang="en-US" smtClean="0"/>
              <a:pPr/>
              <a:t>25</a:t>
            </a:fld>
            <a:endParaRPr lang="en-US"/>
          </a:p>
        </p:txBody>
      </p:sp>
      <p:sp>
        <p:nvSpPr>
          <p:cNvPr id="5" name="Content Placeholder 4"/>
          <p:cNvSpPr>
            <a:spLocks noGrp="1"/>
          </p:cNvSpPr>
          <p:nvPr>
            <p:ph sz="quarter" idx="13"/>
          </p:nvPr>
        </p:nvSpPr>
        <p:spPr/>
        <p:txBody>
          <a:bodyPr/>
          <a:lstStyle/>
          <a:p>
            <a:pPr marL="0" indent="0">
              <a:buNone/>
            </a:pPr>
            <a:r>
              <a:rPr lang="en-US" dirty="0" smtClean="0"/>
              <a:t>Redefining </a:t>
            </a:r>
            <a:r>
              <a:rPr lang="en-US" dirty="0"/>
              <a:t>the spatial possibilities of satellite communications devices, the Iridium 9603 provides significant data capabilities within a good value </a:t>
            </a:r>
            <a:r>
              <a:rPr lang="en-US" dirty="0" smtClean="0"/>
              <a:t>proposition.</a:t>
            </a:r>
          </a:p>
          <a:p>
            <a:pPr marL="0" indent="0">
              <a:buNone/>
            </a:pPr>
            <a:r>
              <a:rPr lang="en-US" dirty="0" smtClean="0"/>
              <a:t>Helping </a:t>
            </a:r>
            <a:r>
              <a:rPr lang="en-US" dirty="0"/>
              <a:t>expand the Iridium </a:t>
            </a:r>
            <a:r>
              <a:rPr lang="en-US" dirty="0" smtClean="0"/>
              <a:t>Connected</a:t>
            </a:r>
            <a:r>
              <a:rPr lang="en-US" sz="1400" baseline="30000" dirty="0" smtClean="0"/>
              <a:t>TM</a:t>
            </a:r>
            <a:r>
              <a:rPr lang="en-US" dirty="0" smtClean="0"/>
              <a:t> </a:t>
            </a:r>
            <a:r>
              <a:rPr lang="en-US" dirty="0"/>
              <a:t>user base worldwide, it supports</a:t>
            </a:r>
            <a:r>
              <a:rPr lang="en-US" dirty="0" smtClean="0"/>
              <a:t>:</a:t>
            </a:r>
            <a:endParaRPr lang="en-US" dirty="0"/>
          </a:p>
          <a:p>
            <a:pPr lvl="0"/>
            <a:r>
              <a:rPr lang="en-US" dirty="0"/>
              <a:t>Mobile-originated messages (up to 340 bytes)</a:t>
            </a:r>
          </a:p>
          <a:p>
            <a:pPr lvl="0"/>
            <a:r>
              <a:rPr lang="en-US" dirty="0"/>
              <a:t>Mobile-terminated messages (up to 270 bytes)</a:t>
            </a:r>
          </a:p>
          <a:p>
            <a:pPr lvl="0"/>
            <a:r>
              <a:rPr lang="en-US" dirty="0"/>
              <a:t>Low, uniform global latency (less than 1 minute)</a:t>
            </a:r>
          </a:p>
          <a:p>
            <a:endParaRPr lang="en-US" dirty="0"/>
          </a:p>
        </p:txBody>
      </p:sp>
      <p:pic>
        <p:nvPicPr>
          <p:cNvPr id="2051" name="Picture 3" descr="C:\Users\tillet_d\AppData\Local\Microsoft\Windows\Temporary Internet Files\Content.Outlook\7Q5KHZ01\Iridium_Connected_Horiz_logo_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010150"/>
            <a:ext cx="2499358"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8401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Iridium Proprietary and Confidential</a:t>
            </a:r>
            <a:endParaRPr lang="en-US" dirty="0"/>
          </a:p>
        </p:txBody>
      </p:sp>
      <p:sp>
        <p:nvSpPr>
          <p:cNvPr id="4" name="Slide Number Placeholder 3"/>
          <p:cNvSpPr>
            <a:spLocks noGrp="1"/>
          </p:cNvSpPr>
          <p:nvPr>
            <p:ph type="sldNum" sz="quarter" idx="12"/>
          </p:nvPr>
        </p:nvSpPr>
        <p:spPr/>
        <p:txBody>
          <a:bodyPr/>
          <a:lstStyle/>
          <a:p>
            <a:fld id="{D50FB364-4D2E-DF41-B5B8-FA356FFC585C}" type="slidenum">
              <a:rPr lang="en-US" smtClean="0"/>
              <a:pPr/>
              <a:t>26</a:t>
            </a:fld>
            <a:endParaRPr lang="en-US" dirty="0"/>
          </a:p>
        </p:txBody>
      </p:sp>
      <p:pic>
        <p:nvPicPr>
          <p:cNvPr id="7" name="Iridium_TruckSBD_HD.wm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990600" y="0"/>
            <a:ext cx="12192000" cy="6858000"/>
          </a:xfrm>
        </p:spPr>
      </p:pic>
    </p:spTree>
    <p:extLst>
      <p:ext uri="{BB962C8B-B14F-4D97-AF65-F5344CB8AC3E}">
        <p14:creationId xmlns:p14="http://schemas.microsoft.com/office/powerpoint/2010/main" val="434903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628775" y="246063"/>
            <a:ext cx="8229600" cy="868362"/>
          </a:xfrm>
        </p:spPr>
        <p:txBody>
          <a:bodyPr/>
          <a:lstStyle/>
          <a:p>
            <a:pPr eaLnBrk="1" hangingPunct="1"/>
            <a:r>
              <a:rPr lang="en-US" smtClean="0">
                <a:latin typeface="Trebuchet MS" pitchFamily="34" charset="0"/>
                <a:cs typeface="Trebuchet MS" pitchFamily="34" charset="0"/>
              </a:rPr>
              <a:t>                    : Greenland MSI – Sept 09 onwards</a:t>
            </a:r>
          </a:p>
        </p:txBody>
      </p:sp>
      <p:sp>
        <p:nvSpPr>
          <p:cNvPr id="3" name="Footer Placeholder 2"/>
          <p:cNvSpPr>
            <a:spLocks noGrp="1"/>
          </p:cNvSpPr>
          <p:nvPr>
            <p:ph type="ftr" sz="quarter" idx="4294967295"/>
          </p:nvPr>
        </p:nvSpPr>
        <p:spPr>
          <a:xfrm>
            <a:off x="685800" y="6356350"/>
            <a:ext cx="2286000" cy="365125"/>
          </a:xfrm>
          <a:prstGeom prst="rect">
            <a:avLst/>
          </a:prstGeom>
        </p:spPr>
        <p:txBody>
          <a:bodyPr/>
          <a:lstStyle/>
          <a:p>
            <a:pPr>
              <a:defRPr/>
            </a:pPr>
            <a:r>
              <a:rPr lang="en-US" dirty="0"/>
              <a:t>Iridium Proprietary and Confidential</a:t>
            </a:r>
          </a:p>
        </p:txBody>
      </p:sp>
      <p:sp>
        <p:nvSpPr>
          <p:cNvPr id="4" name="Slide Number Placeholder 3"/>
          <p:cNvSpPr>
            <a:spLocks noGrp="1"/>
          </p:cNvSpPr>
          <p:nvPr>
            <p:ph type="sldNum" sz="quarter" idx="4294967295"/>
          </p:nvPr>
        </p:nvSpPr>
        <p:spPr>
          <a:xfrm>
            <a:off x="228600" y="6356350"/>
            <a:ext cx="457200" cy="365125"/>
          </a:xfrm>
          <a:prstGeom prst="rect">
            <a:avLst/>
          </a:prstGeom>
        </p:spPr>
        <p:txBody>
          <a:bodyPr/>
          <a:lstStyle/>
          <a:p>
            <a:pPr>
              <a:defRPr/>
            </a:pPr>
            <a:fld id="{598BCD77-A72A-40E3-8244-F0628A601B8A}" type="slidenum">
              <a:rPr lang="en-US"/>
              <a:pPr>
                <a:defRPr/>
              </a:pPr>
              <a:t>27</a:t>
            </a:fld>
            <a:endParaRPr lang="en-US"/>
          </a:p>
        </p:txBody>
      </p:sp>
      <p:sp>
        <p:nvSpPr>
          <p:cNvPr id="31749" name="Content Placeholder 4"/>
          <p:cNvSpPr>
            <a:spLocks noGrp="1"/>
          </p:cNvSpPr>
          <p:nvPr>
            <p:ph sz="quarter" idx="13"/>
          </p:nvPr>
        </p:nvSpPr>
        <p:spPr>
          <a:xfrm>
            <a:off x="400048" y="1042984"/>
            <a:ext cx="8201025" cy="4953000"/>
          </a:xfrm>
        </p:spPr>
        <p:txBody>
          <a:bodyPr>
            <a:normAutofit lnSpcReduction="10000"/>
          </a:bodyPr>
          <a:lstStyle/>
          <a:p>
            <a:pPr eaLnBrk="1" hangingPunct="1"/>
            <a:r>
              <a:rPr lang="en-US" dirty="0" smtClean="0">
                <a:latin typeface="Trebuchet MS" pitchFamily="34" charset="0"/>
                <a:cs typeface="Trebuchet MS" pitchFamily="34" charset="0"/>
              </a:rPr>
              <a:t>Arctic NAV AREAS introduction in 2011</a:t>
            </a:r>
          </a:p>
          <a:p>
            <a:pPr lvl="1" eaLnBrk="1" hangingPunct="1"/>
            <a:r>
              <a:rPr lang="en-US" dirty="0" smtClean="0">
                <a:latin typeface="Trebuchet MS" pitchFamily="34" charset="0"/>
                <a:cs typeface="Trebuchet MS" pitchFamily="34" charset="0"/>
              </a:rPr>
              <a:t>Additional transmitters required in time for that introduction or find an alternative</a:t>
            </a:r>
          </a:p>
          <a:p>
            <a:pPr eaLnBrk="1" hangingPunct="1"/>
            <a:r>
              <a:rPr lang="en-US" dirty="0" err="1" smtClean="0">
                <a:latin typeface="Trebuchet MS" pitchFamily="34" charset="0"/>
                <a:cs typeface="Trebuchet MS" pitchFamily="34" charset="0"/>
              </a:rPr>
              <a:t>DaMSA</a:t>
            </a:r>
            <a:r>
              <a:rPr lang="en-US" dirty="0" smtClean="0">
                <a:latin typeface="Trebuchet MS" pitchFamily="34" charset="0"/>
                <a:cs typeface="Trebuchet MS" pitchFamily="34" charset="0"/>
              </a:rPr>
              <a:t> invited Iridium to propose an alternative to NAVTEX</a:t>
            </a:r>
          </a:p>
          <a:p>
            <a:pPr eaLnBrk="1" hangingPunct="1"/>
            <a:r>
              <a:rPr lang="en-US" dirty="0" smtClean="0">
                <a:latin typeface="Trebuchet MS" pitchFamily="34" charset="0"/>
                <a:cs typeface="Trebuchet MS" pitchFamily="34" charset="0"/>
              </a:rPr>
              <a:t>Building a pilot demonstration of MSI delivered over Iridium (NAVTEX equivalent) to arctic regions</a:t>
            </a:r>
          </a:p>
          <a:p>
            <a:pPr eaLnBrk="1" hangingPunct="1"/>
            <a:r>
              <a:rPr lang="en-US" dirty="0" smtClean="0">
                <a:latin typeface="Trebuchet MS" pitchFamily="34" charset="0"/>
                <a:cs typeface="Trebuchet MS" pitchFamily="34" charset="0"/>
              </a:rPr>
              <a:t>Demonstration will run from September</a:t>
            </a:r>
          </a:p>
          <a:p>
            <a:pPr eaLnBrk="1" hangingPunct="1"/>
            <a:r>
              <a:rPr lang="en-US" dirty="0" smtClean="0">
                <a:latin typeface="Trebuchet MS" pitchFamily="34" charset="0"/>
                <a:cs typeface="Trebuchet MS" pitchFamily="34" charset="0"/>
              </a:rPr>
              <a:t>Danish Naval vessel(s)</a:t>
            </a:r>
          </a:p>
          <a:p>
            <a:pPr eaLnBrk="1" hangingPunct="1"/>
            <a:r>
              <a:rPr lang="en-US" dirty="0" smtClean="0">
                <a:latin typeface="Trebuchet MS" pitchFamily="34" charset="0"/>
                <a:cs typeface="Trebuchet MS" pitchFamily="34" charset="0"/>
              </a:rPr>
              <a:t>Completely configurable - highlights</a:t>
            </a:r>
          </a:p>
          <a:p>
            <a:pPr lvl="1" eaLnBrk="1" hangingPunct="1"/>
            <a:r>
              <a:rPr lang="en-US" dirty="0" smtClean="0">
                <a:latin typeface="Trebuchet MS" pitchFamily="34" charset="0"/>
                <a:cs typeface="Trebuchet MS" pitchFamily="34" charset="0"/>
              </a:rPr>
              <a:t>Interfaced to printer  / will print message once</a:t>
            </a:r>
          </a:p>
          <a:p>
            <a:pPr lvl="1" eaLnBrk="1" hangingPunct="1"/>
            <a:r>
              <a:rPr lang="en-US" dirty="0" smtClean="0">
                <a:latin typeface="Trebuchet MS" pitchFamily="34" charset="0"/>
                <a:cs typeface="Trebuchet MS" pitchFamily="34" charset="0"/>
              </a:rPr>
              <a:t>Messages cancellable &amp; transmitted as warning requires</a:t>
            </a:r>
          </a:p>
          <a:p>
            <a:pPr lvl="1" eaLnBrk="1" hangingPunct="1"/>
            <a:r>
              <a:rPr lang="en-US" dirty="0" smtClean="0">
                <a:latin typeface="Trebuchet MS" pitchFamily="34" charset="0"/>
                <a:cs typeface="Trebuchet MS" pitchFamily="34" charset="0"/>
              </a:rPr>
              <a:t>Pilot to mimic NAVTEX but there are additional features on Iridium which mean it can be executed differently with same impact</a:t>
            </a:r>
          </a:p>
          <a:p>
            <a:pPr lvl="1" eaLnBrk="1" hangingPunct="1"/>
            <a:r>
              <a:rPr lang="en-US" dirty="0" smtClean="0">
                <a:latin typeface="Trebuchet MS" pitchFamily="34" charset="0"/>
                <a:cs typeface="Trebuchet MS" pitchFamily="34" charset="0"/>
              </a:rPr>
              <a:t>Geo-location capability for vessels entering / leaving NAV AREA</a:t>
            </a:r>
          </a:p>
          <a:p>
            <a:pPr lvl="1" eaLnBrk="1" hangingPunct="1"/>
            <a:endParaRPr lang="en-US" dirty="0" smtClean="0">
              <a:latin typeface="Trebuchet MS" pitchFamily="34" charset="0"/>
              <a:cs typeface="Trebuchet MS" pitchFamily="34" charset="0"/>
            </a:endParaRPr>
          </a:p>
          <a:p>
            <a:pPr lvl="1" eaLnBrk="1" hangingPunct="1"/>
            <a:endParaRPr lang="en-US" dirty="0" smtClean="0">
              <a:latin typeface="Trebuchet MS" pitchFamily="34" charset="0"/>
              <a:cs typeface="Trebuchet MS" pitchFamily="34" charset="0"/>
            </a:endParaRPr>
          </a:p>
          <a:p>
            <a:pPr eaLnBrk="1" hangingPunct="1"/>
            <a:endParaRPr lang="en-US" dirty="0" smtClean="0">
              <a:latin typeface="Trebuchet MS" pitchFamily="34" charset="0"/>
              <a:cs typeface="Trebuchet MS" pitchFamily="34" charset="0"/>
            </a:endParaRPr>
          </a:p>
        </p:txBody>
      </p:sp>
      <p:pic>
        <p:nvPicPr>
          <p:cNvPr id="31750" name="Picture 7" descr="http://upload.wikimedia.org/wikipedia/en/8/84/Farvandsv%C3%A6senet2.png"/>
          <p:cNvPicPr>
            <a:picLocks noChangeAspect="1" noChangeArrowheads="1"/>
          </p:cNvPicPr>
          <p:nvPr/>
        </p:nvPicPr>
        <p:blipFill>
          <a:blip r:embed="rId3"/>
          <a:srcRect t="19426" b="28885"/>
          <a:stretch>
            <a:fillRect/>
          </a:stretch>
        </p:blipFill>
        <p:spPr bwMode="auto">
          <a:xfrm>
            <a:off x="0" y="600075"/>
            <a:ext cx="3709988" cy="485775"/>
          </a:xfrm>
          <a:prstGeom prst="rect">
            <a:avLst/>
          </a:prstGeom>
          <a:noFill/>
          <a:ln w="9525">
            <a:noFill/>
            <a:miter lim="800000"/>
            <a:headEnd/>
            <a:tailEnd/>
          </a:ln>
        </p:spPr>
      </p:pic>
    </p:spTree>
    <p:extLst>
      <p:ext uri="{BB962C8B-B14F-4D97-AF65-F5344CB8AC3E}">
        <p14:creationId xmlns:p14="http://schemas.microsoft.com/office/powerpoint/2010/main" val="300016415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3762212" y="3421136"/>
            <a:ext cx="8472488" cy="4557712"/>
          </a:xfrm>
          <a:prstGeom prst="ellipse">
            <a:avLst/>
          </a:prstGeom>
          <a:gradFill>
            <a:gsLst>
              <a:gs pos="0">
                <a:srgbClr val="8488C4"/>
              </a:gs>
              <a:gs pos="53000">
                <a:srgbClr val="D4DEFF"/>
              </a:gs>
              <a:gs pos="83000">
                <a:srgbClr val="D4DEFF"/>
              </a:gs>
              <a:gs pos="100000">
                <a:srgbClr val="96AB94"/>
              </a:gs>
            </a:gsLst>
            <a:lin ang="16200000" scaled="0"/>
          </a:gra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0" name="Rectangle 9"/>
          <p:cNvSpPr/>
          <p:nvPr/>
        </p:nvSpPr>
        <p:spPr>
          <a:xfrm>
            <a:off x="492567" y="4029075"/>
            <a:ext cx="2257425" cy="2057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a:p>
            <a:pPr algn="ctr">
              <a:defRPr/>
            </a:pPr>
            <a:endParaRPr lang="en-GB" dirty="0"/>
          </a:p>
          <a:p>
            <a:pPr algn="ctr">
              <a:defRPr/>
            </a:pPr>
            <a:endParaRPr lang="en-GB" dirty="0"/>
          </a:p>
          <a:p>
            <a:pPr algn="ctr">
              <a:defRPr/>
            </a:pPr>
            <a:endParaRPr lang="en-GB" dirty="0"/>
          </a:p>
          <a:p>
            <a:pPr algn="ctr">
              <a:defRPr/>
            </a:pPr>
            <a:r>
              <a:rPr lang="en-GB" dirty="0"/>
              <a:t>Ship</a:t>
            </a:r>
          </a:p>
        </p:txBody>
      </p:sp>
      <p:sp>
        <p:nvSpPr>
          <p:cNvPr id="32774" name="Title 30"/>
          <p:cNvSpPr>
            <a:spLocks noGrp="1"/>
          </p:cNvSpPr>
          <p:nvPr>
            <p:ph type="title"/>
          </p:nvPr>
        </p:nvSpPr>
        <p:spPr/>
        <p:txBody>
          <a:bodyPr/>
          <a:lstStyle/>
          <a:p>
            <a:endParaRPr lang="en-GB" smtClean="0">
              <a:latin typeface="Trebuchet MS" pitchFamily="34" charset="0"/>
              <a:cs typeface="Trebuchet MS" pitchFamily="34" charset="0"/>
            </a:endParaRPr>
          </a:p>
        </p:txBody>
      </p:sp>
      <p:sp>
        <p:nvSpPr>
          <p:cNvPr id="32" name="Content Placeholder 31"/>
          <p:cNvSpPr>
            <a:spLocks noGrp="1"/>
          </p:cNvSpPr>
          <p:nvPr>
            <p:ph sz="quarter" idx="13"/>
          </p:nvPr>
        </p:nvSpPr>
        <p:spPr>
          <a:xfrm>
            <a:off x="5059363" y="1143000"/>
            <a:ext cx="3627437" cy="1644650"/>
          </a:xfrm>
        </p:spPr>
        <p:txBody>
          <a:bodyPr/>
          <a:lstStyle/>
          <a:p>
            <a:r>
              <a:rPr lang="en-GB" smtClean="0">
                <a:latin typeface="Trebuchet MS" pitchFamily="34" charset="0"/>
                <a:cs typeface="Trebuchet MS" pitchFamily="34" charset="0"/>
              </a:rPr>
              <a:t>Message tx + ack</a:t>
            </a:r>
          </a:p>
          <a:p>
            <a:r>
              <a:rPr lang="en-GB" smtClean="0">
                <a:latin typeface="Trebuchet MS" pitchFamily="34" charset="0"/>
                <a:cs typeface="Trebuchet MS" pitchFamily="34" charset="0"/>
              </a:rPr>
              <a:t>Message retransmit, or</a:t>
            </a:r>
          </a:p>
          <a:p>
            <a:r>
              <a:rPr lang="en-GB" smtClean="0">
                <a:latin typeface="Trebuchet MS" pitchFamily="34" charset="0"/>
                <a:cs typeface="Trebuchet MS" pitchFamily="34" charset="0"/>
              </a:rPr>
              <a:t>Geo-fence entry sensed, tx</a:t>
            </a:r>
          </a:p>
        </p:txBody>
      </p:sp>
      <p:sp>
        <p:nvSpPr>
          <p:cNvPr id="4" name="Footer Placeholder 3"/>
          <p:cNvSpPr>
            <a:spLocks noGrp="1"/>
          </p:cNvSpPr>
          <p:nvPr>
            <p:ph type="ftr" sz="quarter" idx="4294967295"/>
          </p:nvPr>
        </p:nvSpPr>
        <p:spPr>
          <a:xfrm>
            <a:off x="685800" y="6356350"/>
            <a:ext cx="2286000" cy="365125"/>
          </a:xfrm>
          <a:prstGeom prst="rect">
            <a:avLst/>
          </a:prstGeom>
        </p:spPr>
        <p:txBody>
          <a:bodyPr/>
          <a:lstStyle/>
          <a:p>
            <a:pPr>
              <a:defRPr/>
            </a:pPr>
            <a:r>
              <a:rPr lang="en-US" smtClean="0"/>
              <a:t>Iridium Proprietary and Confidential</a:t>
            </a:r>
            <a:endParaRPr lang="en-US"/>
          </a:p>
        </p:txBody>
      </p:sp>
      <p:sp>
        <p:nvSpPr>
          <p:cNvPr id="5" name="Slide Number Placeholder 4"/>
          <p:cNvSpPr>
            <a:spLocks noGrp="1"/>
          </p:cNvSpPr>
          <p:nvPr>
            <p:ph type="sldNum" sz="quarter" idx="4294967295"/>
          </p:nvPr>
        </p:nvSpPr>
        <p:spPr>
          <a:xfrm>
            <a:off x="228600" y="6356350"/>
            <a:ext cx="457200" cy="365125"/>
          </a:xfrm>
          <a:prstGeom prst="rect">
            <a:avLst/>
          </a:prstGeom>
        </p:spPr>
        <p:txBody>
          <a:bodyPr/>
          <a:lstStyle/>
          <a:p>
            <a:pPr>
              <a:defRPr/>
            </a:pPr>
            <a:fld id="{D126E007-9DA4-4A98-8205-EF245905BC5B}" type="slidenum">
              <a:rPr lang="en-US" smtClean="0"/>
              <a:pPr>
                <a:defRPr/>
              </a:pPr>
              <a:t>28</a:t>
            </a:fld>
            <a:endParaRPr lang="en-US"/>
          </a:p>
        </p:txBody>
      </p:sp>
      <p:sp>
        <p:nvSpPr>
          <p:cNvPr id="32778" name="Title 1"/>
          <p:cNvSpPr txBox="1">
            <a:spLocks/>
          </p:cNvSpPr>
          <p:nvPr/>
        </p:nvSpPr>
        <p:spPr bwMode="auto">
          <a:xfrm>
            <a:off x="1743075" y="246063"/>
            <a:ext cx="8229600" cy="868362"/>
          </a:xfrm>
          <a:prstGeom prst="rect">
            <a:avLst/>
          </a:prstGeom>
          <a:noFill/>
          <a:ln w="9525">
            <a:noFill/>
            <a:miter lim="800000"/>
            <a:headEnd/>
            <a:tailEnd/>
          </a:ln>
        </p:spPr>
        <p:txBody>
          <a:bodyPr anchor="b"/>
          <a:lstStyle/>
          <a:p>
            <a:pPr defTabSz="457200"/>
            <a:r>
              <a:rPr lang="en-US" sz="2600" b="1">
                <a:solidFill>
                  <a:srgbClr val="4F575C"/>
                </a:solidFill>
                <a:latin typeface="Trebuchet MS" pitchFamily="34" charset="0"/>
              </a:rPr>
              <a:t>                    : Greenland MSI</a:t>
            </a:r>
          </a:p>
        </p:txBody>
      </p:sp>
      <p:pic>
        <p:nvPicPr>
          <p:cNvPr id="32779" name="Picture 7" descr="http://upload.wikimedia.org/wikipedia/en/8/84/Farvandsv%C3%A6senet2.png"/>
          <p:cNvPicPr>
            <a:picLocks noChangeAspect="1" noChangeArrowheads="1"/>
          </p:cNvPicPr>
          <p:nvPr/>
        </p:nvPicPr>
        <p:blipFill>
          <a:blip r:embed="rId3"/>
          <a:srcRect t="19426" b="28885"/>
          <a:stretch>
            <a:fillRect/>
          </a:stretch>
        </p:blipFill>
        <p:spPr bwMode="auto">
          <a:xfrm>
            <a:off x="0" y="600075"/>
            <a:ext cx="3709988" cy="485775"/>
          </a:xfrm>
          <a:prstGeom prst="rect">
            <a:avLst/>
          </a:prstGeom>
          <a:noFill/>
          <a:ln w="9525">
            <a:noFill/>
            <a:miter lim="800000"/>
            <a:headEnd/>
            <a:tailEnd/>
          </a:ln>
        </p:spPr>
      </p:pic>
      <p:sp>
        <p:nvSpPr>
          <p:cNvPr id="11" name="Rectangle 10"/>
          <p:cNvSpPr/>
          <p:nvPr/>
        </p:nvSpPr>
        <p:spPr>
          <a:xfrm>
            <a:off x="4110038" y="4024313"/>
            <a:ext cx="2257425" cy="2057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a:p>
            <a:pPr algn="ctr">
              <a:defRPr/>
            </a:pPr>
            <a:endParaRPr lang="en-GB" dirty="0"/>
          </a:p>
          <a:p>
            <a:pPr algn="ctr">
              <a:defRPr/>
            </a:pPr>
            <a:endParaRPr lang="en-GB" dirty="0"/>
          </a:p>
          <a:p>
            <a:pPr algn="ctr">
              <a:defRPr/>
            </a:pPr>
            <a:endParaRPr lang="en-GB" dirty="0"/>
          </a:p>
          <a:p>
            <a:pPr algn="ctr">
              <a:defRPr/>
            </a:pPr>
            <a:r>
              <a:rPr lang="en-GB" dirty="0"/>
              <a:t>Iridium MSI</a:t>
            </a:r>
          </a:p>
          <a:p>
            <a:pPr algn="ctr">
              <a:defRPr/>
            </a:pPr>
            <a:r>
              <a:rPr lang="en-GB" dirty="0"/>
              <a:t>Input Interface</a:t>
            </a:r>
          </a:p>
          <a:p>
            <a:pPr algn="ctr">
              <a:defRPr/>
            </a:pPr>
            <a:r>
              <a:rPr lang="en-GB" dirty="0"/>
              <a:t>Greenland Command</a:t>
            </a:r>
          </a:p>
          <a:p>
            <a:pPr algn="ctr">
              <a:defRPr/>
            </a:pPr>
            <a:endParaRPr lang="en-GB" dirty="0"/>
          </a:p>
          <a:p>
            <a:pPr algn="ctr">
              <a:defRPr/>
            </a:pPr>
            <a:endParaRPr lang="en-GB" dirty="0"/>
          </a:p>
          <a:p>
            <a:pPr algn="ctr">
              <a:defRPr/>
            </a:pPr>
            <a:endParaRPr lang="en-GB" dirty="0"/>
          </a:p>
        </p:txBody>
      </p:sp>
      <p:sp>
        <p:nvSpPr>
          <p:cNvPr id="12" name="Rectangle 11"/>
          <p:cNvSpPr/>
          <p:nvPr/>
        </p:nvSpPr>
        <p:spPr>
          <a:xfrm>
            <a:off x="6634163" y="4048125"/>
            <a:ext cx="2257425" cy="2057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a:p>
            <a:pPr algn="ctr">
              <a:defRPr/>
            </a:pPr>
            <a:endParaRPr lang="en-GB" dirty="0"/>
          </a:p>
          <a:p>
            <a:pPr algn="ctr">
              <a:defRPr/>
            </a:pPr>
            <a:endParaRPr lang="en-GB" dirty="0"/>
          </a:p>
          <a:p>
            <a:pPr algn="ctr">
              <a:defRPr/>
            </a:pPr>
            <a:endParaRPr lang="en-GB" dirty="0"/>
          </a:p>
          <a:p>
            <a:pPr algn="ctr">
              <a:defRPr/>
            </a:pPr>
            <a:r>
              <a:rPr lang="en-GB" dirty="0"/>
              <a:t>MSI Origination</a:t>
            </a:r>
          </a:p>
          <a:p>
            <a:pPr algn="ctr">
              <a:defRPr/>
            </a:pPr>
            <a:endParaRPr lang="en-GB" dirty="0"/>
          </a:p>
        </p:txBody>
      </p:sp>
      <p:sp>
        <p:nvSpPr>
          <p:cNvPr id="16" name="Curved Down Arrow 15"/>
          <p:cNvSpPr/>
          <p:nvPr/>
        </p:nvSpPr>
        <p:spPr>
          <a:xfrm flipH="1">
            <a:off x="4972050" y="3343275"/>
            <a:ext cx="3043238" cy="685800"/>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pic>
        <p:nvPicPr>
          <p:cNvPr id="19459" name="Picture 3" descr="C:\Users\Dan\AppData\Local\Microsoft\Windows\Temporary Internet Files\Content.IE5\DDQ7HKB8\MCj03533620000[1].wmf"/>
          <p:cNvPicPr>
            <a:picLocks noChangeAspect="1" noChangeArrowheads="1"/>
          </p:cNvPicPr>
          <p:nvPr/>
        </p:nvPicPr>
        <p:blipFill>
          <a:blip r:embed="rId4"/>
          <a:srcRect/>
          <a:stretch>
            <a:fillRect/>
          </a:stretch>
        </p:blipFill>
        <p:spPr bwMode="auto">
          <a:xfrm>
            <a:off x="5937250" y="2814638"/>
            <a:ext cx="1092200" cy="1093787"/>
          </a:xfrm>
          <a:prstGeom prst="rect">
            <a:avLst/>
          </a:prstGeom>
          <a:noFill/>
          <a:ln w="9525">
            <a:noFill/>
            <a:miter lim="800000"/>
            <a:headEnd/>
            <a:tailEnd/>
          </a:ln>
        </p:spPr>
      </p:pic>
      <p:sp>
        <p:nvSpPr>
          <p:cNvPr id="20" name="Curved Down Arrow 19"/>
          <p:cNvSpPr/>
          <p:nvPr/>
        </p:nvSpPr>
        <p:spPr>
          <a:xfrm flipH="1">
            <a:off x="1100138" y="1971675"/>
            <a:ext cx="3552825" cy="2143125"/>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21" name="Curved Down Arrow 20"/>
          <p:cNvSpPr/>
          <p:nvPr/>
        </p:nvSpPr>
        <p:spPr>
          <a:xfrm flipH="1">
            <a:off x="1400175" y="2085975"/>
            <a:ext cx="3405188" cy="2128838"/>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22" name="Curved Down Arrow 21"/>
          <p:cNvSpPr/>
          <p:nvPr/>
        </p:nvSpPr>
        <p:spPr>
          <a:xfrm flipH="1">
            <a:off x="1685925" y="2233613"/>
            <a:ext cx="3271838" cy="2095500"/>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23" name="Curved Down Arrow 22"/>
          <p:cNvSpPr/>
          <p:nvPr/>
        </p:nvSpPr>
        <p:spPr>
          <a:xfrm flipH="1">
            <a:off x="1985963" y="2386013"/>
            <a:ext cx="3124200" cy="2095500"/>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24" name="Curved Down Arrow 23"/>
          <p:cNvSpPr/>
          <p:nvPr/>
        </p:nvSpPr>
        <p:spPr>
          <a:xfrm flipH="1">
            <a:off x="2286000" y="2566988"/>
            <a:ext cx="2976563" cy="1933575"/>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pic>
        <p:nvPicPr>
          <p:cNvPr id="19461" name="Picture 5" descr="http://users.skynet.be/sky56407/beelden/homepage/iridium/irsat.gif"/>
          <p:cNvPicPr>
            <a:picLocks noChangeAspect="1" noChangeArrowheads="1"/>
          </p:cNvPicPr>
          <p:nvPr/>
        </p:nvPicPr>
        <p:blipFill>
          <a:blip r:embed="rId5"/>
          <a:srcRect/>
          <a:stretch>
            <a:fillRect/>
          </a:stretch>
        </p:blipFill>
        <p:spPr bwMode="auto">
          <a:xfrm>
            <a:off x="1795463" y="1933575"/>
            <a:ext cx="1076325" cy="1123950"/>
          </a:xfrm>
          <a:prstGeom prst="rect">
            <a:avLst/>
          </a:prstGeom>
          <a:noFill/>
          <a:ln w="9525">
            <a:noFill/>
            <a:miter lim="800000"/>
            <a:headEnd/>
            <a:tailEnd/>
          </a:ln>
        </p:spPr>
      </p:pic>
      <p:pic>
        <p:nvPicPr>
          <p:cNvPr id="19" name="Picture 5" descr="http://users.skynet.be/sky56407/beelden/homepage/iridium/irsat.gif"/>
          <p:cNvPicPr>
            <a:picLocks noChangeAspect="1" noChangeArrowheads="1"/>
          </p:cNvPicPr>
          <p:nvPr/>
        </p:nvPicPr>
        <p:blipFill>
          <a:blip r:embed="rId5"/>
          <a:srcRect/>
          <a:stretch>
            <a:fillRect/>
          </a:stretch>
        </p:blipFill>
        <p:spPr bwMode="auto">
          <a:xfrm>
            <a:off x="3857625" y="1616075"/>
            <a:ext cx="1028700" cy="1074738"/>
          </a:xfrm>
          <a:prstGeom prst="rect">
            <a:avLst/>
          </a:prstGeom>
          <a:noFill/>
          <a:ln w="9525">
            <a:noFill/>
            <a:miter lim="800000"/>
            <a:headEnd/>
            <a:tailEnd/>
          </a:ln>
        </p:spPr>
      </p:pic>
      <p:pic>
        <p:nvPicPr>
          <p:cNvPr id="18" name="Picture 5" descr="http://users.skynet.be/sky56407/beelden/homepage/iridium/irsat.gif"/>
          <p:cNvPicPr>
            <a:picLocks noChangeAspect="1" noChangeArrowheads="1"/>
          </p:cNvPicPr>
          <p:nvPr/>
        </p:nvPicPr>
        <p:blipFill>
          <a:blip r:embed="rId5"/>
          <a:srcRect/>
          <a:stretch>
            <a:fillRect/>
          </a:stretch>
        </p:blipFill>
        <p:spPr bwMode="auto">
          <a:xfrm>
            <a:off x="2662238" y="1223963"/>
            <a:ext cx="1052512" cy="1100137"/>
          </a:xfrm>
          <a:prstGeom prst="rect">
            <a:avLst/>
          </a:prstGeom>
          <a:noFill/>
          <a:ln w="9525">
            <a:noFill/>
            <a:miter lim="800000"/>
            <a:headEnd/>
            <a:tailEnd/>
          </a:ln>
        </p:spPr>
      </p:pic>
      <p:sp>
        <p:nvSpPr>
          <p:cNvPr id="28" name="TextBox 27"/>
          <p:cNvSpPr txBox="1"/>
          <p:nvPr/>
        </p:nvSpPr>
        <p:spPr>
          <a:xfrm>
            <a:off x="6754813" y="4100513"/>
            <a:ext cx="1993900" cy="1222375"/>
          </a:xfrm>
          <a:prstGeom prst="rect">
            <a:avLst/>
          </a:prstGeom>
          <a:noFill/>
        </p:spPr>
        <p:txBody>
          <a:bodyPr wrap="none">
            <a:spAutoFit/>
          </a:bodyPr>
          <a:lstStyle/>
          <a:p>
            <a:pPr>
              <a:defRPr/>
            </a:pPr>
            <a:r>
              <a:rPr lang="en-GB" sz="1050" dirty="0"/>
              <a:t>RB</a:t>
            </a:r>
            <a:br>
              <a:rPr lang="en-GB" sz="1050" dirty="0"/>
            </a:br>
            <a:r>
              <a:rPr lang="en-GB" sz="1050" dirty="0"/>
              <a:t>WARNING NO. 168</a:t>
            </a:r>
            <a:br>
              <a:rPr lang="en-GB" sz="1050" dirty="0"/>
            </a:br>
            <a:r>
              <a:rPr lang="en-GB" sz="1050" dirty="0"/>
              <a:t>GALE WARNING FOR:</a:t>
            </a:r>
            <a:br>
              <a:rPr lang="en-GB" sz="1050" dirty="0"/>
            </a:br>
            <a:r>
              <a:rPr lang="en-GB" sz="1050" dirty="0"/>
              <a:t>KANGIKAJIK:</a:t>
            </a:r>
            <a:br>
              <a:rPr lang="en-GB" sz="1050" dirty="0"/>
            </a:br>
            <a:r>
              <a:rPr lang="en-GB" sz="1050" dirty="0"/>
              <a:t>NORTHNORTHEAST 15 M/S.</a:t>
            </a:r>
            <a:br>
              <a:rPr lang="en-GB" sz="1050" dirty="0"/>
            </a:br>
            <a:r>
              <a:rPr lang="en-GB" sz="1050" dirty="0"/>
              <a:t>APUTITEEQ:</a:t>
            </a:r>
            <a:br>
              <a:rPr lang="en-GB" sz="1050" dirty="0"/>
            </a:br>
            <a:r>
              <a:rPr lang="en-GB" sz="1050" dirty="0"/>
              <a:t>NORTHEAST 23.</a:t>
            </a:r>
          </a:p>
        </p:txBody>
      </p:sp>
      <p:sp>
        <p:nvSpPr>
          <p:cNvPr id="25" name="Rectangle 24"/>
          <p:cNvSpPr/>
          <p:nvPr/>
        </p:nvSpPr>
        <p:spPr>
          <a:xfrm>
            <a:off x="2419350" y="4144963"/>
            <a:ext cx="1606550" cy="1784350"/>
          </a:xfrm>
          <a:prstGeom prst="rect">
            <a:avLst/>
          </a:prstGeom>
          <a:gradFill>
            <a:gsLst>
              <a:gs pos="10000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p>
          <a:p>
            <a:pPr algn="ctr">
              <a:defRPr/>
            </a:pPr>
            <a:endParaRPr lang="en-GB" dirty="0"/>
          </a:p>
          <a:p>
            <a:pPr algn="ctr">
              <a:defRPr/>
            </a:pPr>
            <a:endParaRPr lang="en-GB" dirty="0"/>
          </a:p>
          <a:p>
            <a:pPr algn="ctr">
              <a:defRPr/>
            </a:pPr>
            <a:endParaRPr lang="en-GB" dirty="0"/>
          </a:p>
          <a:p>
            <a:pPr algn="ctr">
              <a:defRPr/>
            </a:pPr>
            <a:r>
              <a:rPr lang="en-GB" dirty="0"/>
              <a:t>Ship 2</a:t>
            </a:r>
          </a:p>
          <a:p>
            <a:pPr algn="ctr">
              <a:defRPr/>
            </a:pPr>
            <a:endParaRPr lang="en-GB" dirty="0"/>
          </a:p>
        </p:txBody>
      </p:sp>
      <p:sp>
        <p:nvSpPr>
          <p:cNvPr id="29" name="TextBox 27"/>
          <p:cNvSpPr txBox="1"/>
          <p:nvPr/>
        </p:nvSpPr>
        <p:spPr>
          <a:xfrm>
            <a:off x="4164013" y="4100513"/>
            <a:ext cx="1736725" cy="1084262"/>
          </a:xfrm>
          <a:prstGeom prst="rect">
            <a:avLst/>
          </a:prstGeom>
          <a:noFill/>
        </p:spPr>
        <p:txBody>
          <a:bodyPr wrap="none">
            <a:spAutoFit/>
          </a:bodyPr>
          <a:lstStyle>
            <a:defPPr>
              <a:defRPr lang="en-US"/>
            </a:defPPr>
            <a:lvl1pPr algn="l" rtl="0" fontAlgn="base">
              <a:spcBef>
                <a:spcPct val="0"/>
              </a:spcBef>
              <a:spcAft>
                <a:spcPct val="0"/>
              </a:spcAft>
              <a:defRPr sz="2400" kern="1200">
                <a:solidFill>
                  <a:schemeClr val="tx1"/>
                </a:solidFill>
                <a:latin typeface="Lucida Grande"/>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a:ea typeface="ヒラギノ角ゴ Pro W3"/>
                <a:cs typeface="ヒラギノ角ゴ Pro W3"/>
              </a:defRPr>
            </a:lvl5pPr>
            <a:lvl6pPr marL="2286000" algn="l" defTabSz="914400" rtl="0" eaLnBrk="1" latinLnBrk="0" hangingPunct="1">
              <a:defRPr sz="2400" kern="1200">
                <a:solidFill>
                  <a:schemeClr val="tx1"/>
                </a:solidFill>
                <a:latin typeface="Lucida Grande"/>
                <a:ea typeface="ヒラギノ角ゴ Pro W3"/>
                <a:cs typeface="ヒラギノ角ゴ Pro W3"/>
              </a:defRPr>
            </a:lvl6pPr>
            <a:lvl7pPr marL="2743200" algn="l" defTabSz="914400" rtl="0" eaLnBrk="1" latinLnBrk="0" hangingPunct="1">
              <a:defRPr sz="2400" kern="1200">
                <a:solidFill>
                  <a:schemeClr val="tx1"/>
                </a:solidFill>
                <a:latin typeface="Lucida Grande"/>
                <a:ea typeface="ヒラギノ角ゴ Pro W3"/>
                <a:cs typeface="ヒラギノ角ゴ Pro W3"/>
              </a:defRPr>
            </a:lvl7pPr>
            <a:lvl8pPr marL="3200400" algn="l" defTabSz="914400" rtl="0" eaLnBrk="1" latinLnBrk="0" hangingPunct="1">
              <a:defRPr sz="2400" kern="1200">
                <a:solidFill>
                  <a:schemeClr val="tx1"/>
                </a:solidFill>
                <a:latin typeface="Lucida Grande"/>
                <a:ea typeface="ヒラギノ角ゴ Pro W3"/>
                <a:cs typeface="ヒラギノ角ゴ Pro W3"/>
              </a:defRPr>
            </a:lvl8pPr>
            <a:lvl9pPr marL="3657600" algn="l" defTabSz="914400" rtl="0" eaLnBrk="1" latinLnBrk="0" hangingPunct="1">
              <a:defRPr sz="2400" kern="1200">
                <a:solidFill>
                  <a:schemeClr val="tx1"/>
                </a:solidFill>
                <a:latin typeface="Lucida Grande"/>
                <a:ea typeface="ヒラギノ角ゴ Pro W3"/>
                <a:cs typeface="ヒラギノ角ゴ Pro W3"/>
              </a:defRPr>
            </a:lvl9pPr>
          </a:lstStyle>
          <a:p>
            <a:pPr>
              <a:defRPr/>
            </a:pPr>
            <a:r>
              <a:rPr lang="en-GB" sz="900" dirty="0" smtClean="0"/>
              <a:t>RB</a:t>
            </a:r>
            <a:br>
              <a:rPr lang="en-GB" sz="900" dirty="0" smtClean="0"/>
            </a:br>
            <a:r>
              <a:rPr lang="en-GB" sz="900" dirty="0" smtClean="0"/>
              <a:t>WARNING NO. 168</a:t>
            </a:r>
            <a:br>
              <a:rPr lang="en-GB" sz="900" dirty="0" smtClean="0"/>
            </a:br>
            <a:r>
              <a:rPr lang="en-GB" sz="900" dirty="0" smtClean="0"/>
              <a:t>GALE WARNING FOR:</a:t>
            </a:r>
            <a:br>
              <a:rPr lang="en-GB" sz="900" dirty="0" smtClean="0"/>
            </a:br>
            <a:r>
              <a:rPr lang="en-GB" sz="900" dirty="0" smtClean="0"/>
              <a:t>KANGIKAJIK:</a:t>
            </a:r>
            <a:br>
              <a:rPr lang="en-GB" sz="900" dirty="0" smtClean="0"/>
            </a:br>
            <a:r>
              <a:rPr lang="en-GB" sz="900" dirty="0" smtClean="0"/>
              <a:t>NORTHNORTHEAST 15 M/S.</a:t>
            </a:r>
            <a:br>
              <a:rPr lang="en-GB" sz="900" dirty="0" smtClean="0"/>
            </a:br>
            <a:r>
              <a:rPr lang="en-GB" sz="900" dirty="0" smtClean="0"/>
              <a:t>APUTITEEQ:</a:t>
            </a:r>
            <a:br>
              <a:rPr lang="en-GB" sz="900" dirty="0" smtClean="0"/>
            </a:br>
            <a:r>
              <a:rPr lang="en-GB" sz="900" dirty="0" smtClean="0"/>
              <a:t>NORTHEAST 23</a:t>
            </a:r>
            <a:r>
              <a:rPr lang="en-GB" sz="1050" dirty="0" smtClean="0"/>
              <a:t>.</a:t>
            </a:r>
            <a:endParaRPr lang="en-GB" sz="1050" dirty="0"/>
          </a:p>
        </p:txBody>
      </p:sp>
      <p:pic>
        <p:nvPicPr>
          <p:cNvPr id="31"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6888" y="5603623"/>
            <a:ext cx="611973" cy="63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621" y="5241925"/>
            <a:ext cx="744617" cy="76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96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0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461"/>
                                        </p:tgtEl>
                                        <p:attrNameLst>
                                          <p:attrName>style.visibility</p:attrName>
                                        </p:attrNameLst>
                                      </p:cBhvr>
                                      <p:to>
                                        <p:strVal val="visible"/>
                                      </p:to>
                                    </p:set>
                                    <p:animEffect transition="in" filter="fade">
                                      <p:cBhvr>
                                        <p:cTn id="39" dur="2000"/>
                                        <p:tgtEl>
                                          <p:spTgt spid="194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2"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2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0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9459"/>
                                        </p:tgtEl>
                                        <p:attrNameLst>
                                          <p:attrName>style.visibility</p:attrName>
                                        </p:attrNameLst>
                                      </p:cBhvr>
                                      <p:to>
                                        <p:strVal val="visible"/>
                                      </p:to>
                                    </p:set>
                                    <p:animEffect transition="in" filter="fade">
                                      <p:cBhvr>
                                        <p:cTn id="52" dur="2000"/>
                                        <p:tgtEl>
                                          <p:spTgt spid="19459"/>
                                        </p:tgtEl>
                                      </p:cBhvr>
                                    </p:animEffect>
                                  </p:childTnLst>
                                </p:cTn>
                              </p:par>
                            </p:childTnLst>
                          </p:cTn>
                        </p:par>
                        <p:par>
                          <p:cTn id="53" fill="hold">
                            <p:stCondLst>
                              <p:cond delay="2000"/>
                            </p:stCondLst>
                            <p:childTnLst>
                              <p:par>
                                <p:cTn id="54" presetID="35" presetClass="path" presetSubtype="0" accel="50000" decel="50000" fill="hold" grpId="0" nodeType="afterEffect">
                                  <p:stCondLst>
                                    <p:cond delay="0"/>
                                  </p:stCondLst>
                                  <p:childTnLst>
                                    <p:animMotion origin="layout" path="M 0 0  L -0.25 0  E" pathEditMode="relative" ptsTypes="">
                                      <p:cBhvr>
                                        <p:cTn id="55" dur="2000" fill="hold"/>
                                        <p:tgtEl>
                                          <p:spTgt spid="28"/>
                                        </p:tgtEl>
                                        <p:attrNameLst>
                                          <p:attrName>ppt_x</p:attrName>
                                          <p:attrName>ppt_y</p:attrName>
                                        </p:attrNameLst>
                                      </p:cBhvr>
                                    </p:animMotion>
                                  </p:childTnLst>
                                </p:cTn>
                              </p:par>
                            </p:childTnLst>
                          </p:cTn>
                        </p:par>
                      </p:childTnLst>
                    </p:cTn>
                  </p:par>
                  <p:par>
                    <p:cTn id="56" fill="hold">
                      <p:stCondLst>
                        <p:cond delay="indefinite"/>
                      </p:stCondLst>
                      <p:childTnLst>
                        <p:par>
                          <p:cTn id="57" fill="hold">
                            <p:stCondLst>
                              <p:cond delay="0"/>
                            </p:stCondLst>
                            <p:childTnLst>
                              <p:par>
                                <p:cTn id="58" presetID="44" presetClass="path" presetSubtype="0" accel="50000" decel="50000" fill="hold" grpId="1" nodeType="clickEffect">
                                  <p:stCondLst>
                                    <p:cond delay="0"/>
                                  </p:stCondLst>
                                  <p:childTnLst>
                                    <p:animMotion origin="layout" path="M -0.25 2.96296E-6 L -0.3625 -0.27593 C -0.38611 -0.3375 -0.42118 -0.37084 -0.45781 -0.37084 C -0.49948 -0.37084 -0.53246 -0.3375 -0.5559 -0.27593 L -0.66771 2.96296E-6 " pathEditMode="relative" rAng="0" ptsTypes="FffFF">
                                      <p:cBhvr>
                                        <p:cTn id="59" dur="2000" fill="hold"/>
                                        <p:tgtEl>
                                          <p:spTgt spid="28"/>
                                        </p:tgtEl>
                                        <p:attrNameLst>
                                          <p:attrName>ppt_x</p:attrName>
                                          <p:attrName>ppt_y</p:attrName>
                                        </p:attrNameLst>
                                      </p:cBhvr>
                                      <p:rCtr x="-20900" y="-18500"/>
                                    </p:animMotion>
                                  </p:childTnLst>
                                </p:cTn>
                              </p:par>
                              <p:par>
                                <p:cTn id="60" presetID="22" presetClass="entr" presetSubtype="2"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right)">
                                      <p:cBhvr>
                                        <p:cTn id="62" dur="2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3000"/>
                                        <p:tgtEl>
                                          <p:spTgt spid="3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2">
                                            <p:txEl>
                                              <p:pRg st="1" end="1"/>
                                            </p:txEl>
                                          </p:spTgt>
                                        </p:tgtEl>
                                        <p:attrNameLst>
                                          <p:attrName>style.visibility</p:attrName>
                                        </p:attrNameLst>
                                      </p:cBhvr>
                                      <p:to>
                                        <p:strVal val="visible"/>
                                      </p:to>
                                    </p:set>
                                    <p:animEffect transition="in" filter="fade">
                                      <p:cBhvr>
                                        <p:cTn id="72" dur="3000"/>
                                        <p:tgtEl>
                                          <p:spTgt spid="32">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xEl>
                                              <p:pRg st="2" end="2"/>
                                            </p:txEl>
                                          </p:spTgt>
                                        </p:tgtEl>
                                        <p:attrNameLst>
                                          <p:attrName>style.visibility</p:attrName>
                                        </p:attrNameLst>
                                      </p:cBhvr>
                                      <p:to>
                                        <p:strVal val="visible"/>
                                      </p:to>
                                    </p:set>
                                    <p:animEffect transition="in" filter="fade">
                                      <p:cBhvr>
                                        <p:cTn id="77" dur="3000"/>
                                        <p:tgtEl>
                                          <p:spTgt spid="3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3000" fill="hold"/>
                                        <p:tgtEl>
                                          <p:spTgt spid="25"/>
                                        </p:tgtEl>
                                        <p:attrNameLst>
                                          <p:attrName>ppt_x</p:attrName>
                                        </p:attrNameLst>
                                      </p:cBhvr>
                                      <p:tavLst>
                                        <p:tav tm="0">
                                          <p:val>
                                            <p:strVal val="#ppt_x"/>
                                          </p:val>
                                        </p:tav>
                                        <p:tav tm="100000">
                                          <p:val>
                                            <p:strVal val="#ppt_x"/>
                                          </p:val>
                                        </p:tav>
                                      </p:tavLst>
                                    </p:anim>
                                    <p:anim calcmode="lin" valueType="num">
                                      <p:cBhvr additive="base">
                                        <p:cTn id="83" dur="3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2000"/>
                                        <p:tgtEl>
                                          <p:spTgt spid="29"/>
                                        </p:tgtEl>
                                      </p:cBhvr>
                                    </p:animEffect>
                                  </p:childTnLst>
                                </p:cTn>
                              </p:par>
                              <p:par>
                                <p:cTn id="95" presetID="44" presetClass="path" presetSubtype="0" accel="50000" decel="50000" fill="hold" grpId="1" nodeType="withEffect">
                                  <p:stCondLst>
                                    <p:cond delay="0"/>
                                  </p:stCondLst>
                                  <p:childTnLst>
                                    <p:animMotion origin="layout" path="M 0.03958 0.01019 L -0.02483 -0.20903 C -0.0382 -0.25833 -0.05816 -0.28541 -0.07882 -0.28541 C -0.10261 -0.28541 -0.12188 -0.25833 -0.13507 -0.20903 L -0.19757 0.01019 " pathEditMode="relative" rAng="0" ptsTypes="FffFF">
                                      <p:cBhvr>
                                        <p:cTn id="96" dur="2000" fill="hold"/>
                                        <p:tgtEl>
                                          <p:spTgt spid="29"/>
                                        </p:tgtEl>
                                        <p:attrNameLst>
                                          <p:attrName>ppt_x</p:attrName>
                                          <p:attrName>ppt_y</p:attrName>
                                        </p:attrNameLst>
                                      </p:cBhvr>
                                      <p:rCtr x="-11900" y="-14800"/>
                                    </p:animMotion>
                                  </p:childTnLst>
                                </p:cTn>
                              </p:par>
                              <p:par>
                                <p:cTn id="97" presetID="22" presetClass="entr" presetSubtype="2"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right)">
                                      <p:cBhvr>
                                        <p:cTn id="99" dur="20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wipe(right)">
                                      <p:cBhvr>
                                        <p:cTn id="104" dur="2000"/>
                                        <p:tgtEl>
                                          <p:spTgt spid="22"/>
                                        </p:tgtEl>
                                      </p:cBhvr>
                                    </p:animEffect>
                                  </p:childTnLst>
                                </p:cTn>
                              </p:par>
                            </p:childTnLst>
                          </p:cTn>
                        </p:par>
                        <p:par>
                          <p:cTn id="105" fill="hold">
                            <p:stCondLst>
                              <p:cond delay="2000"/>
                            </p:stCondLst>
                            <p:childTnLst>
                              <p:par>
                                <p:cTn id="106" presetID="22" presetClass="entr" presetSubtype="2" fill="hold" grpId="0"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2000"/>
                                        <p:tgtEl>
                                          <p:spTgt spid="23"/>
                                        </p:tgtEl>
                                      </p:cBhvr>
                                    </p:animEffect>
                                  </p:childTnLst>
                                </p:cTn>
                              </p:par>
                            </p:childTnLst>
                          </p:cTn>
                        </p:par>
                        <p:par>
                          <p:cTn id="109" fill="hold">
                            <p:stCondLst>
                              <p:cond delay="4000"/>
                            </p:stCondLst>
                            <p:childTnLst>
                              <p:par>
                                <p:cTn id="110" presetID="22" presetClass="entr" presetSubtype="2" fill="hold" grpId="0" nodeType="after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wipe(right)">
                                      <p:cBhvr>
                                        <p:cTn id="1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2" grpId="0" build="p"/>
      <p:bldP spid="11" grpId="0" animBg="1"/>
      <p:bldP spid="12" grpId="0" animBg="1"/>
      <p:bldP spid="16" grpId="0" animBg="1"/>
      <p:bldP spid="20" grpId="0" animBg="1"/>
      <p:bldP spid="21" grpId="0" animBg="1"/>
      <p:bldP spid="22" grpId="0" animBg="1"/>
      <p:bldP spid="23" grpId="0" animBg="1"/>
      <p:bldP spid="24" grpId="0" animBg="1"/>
      <p:bldP spid="28" grpId="0"/>
      <p:bldP spid="28" grpId="1"/>
      <p:bldP spid="28" grpId="2"/>
      <p:bldP spid="25" grpId="0" animBg="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42896" y="-11122"/>
            <a:ext cx="8229600" cy="868362"/>
          </a:xfrm>
        </p:spPr>
        <p:txBody>
          <a:bodyPr anchor="ctr"/>
          <a:lstStyle/>
          <a:p>
            <a:pPr eaLnBrk="1" hangingPunct="1"/>
            <a:r>
              <a:rPr lang="en-US" dirty="0" smtClean="0">
                <a:latin typeface="Trebuchet MS" pitchFamily="34" charset="0"/>
                <a:cs typeface="Trebuchet MS" pitchFamily="34" charset="0"/>
              </a:rPr>
              <a:t>Canadian Coast Guard - LRIT Arctic Trials</a:t>
            </a:r>
          </a:p>
        </p:txBody>
      </p:sp>
      <p:sp>
        <p:nvSpPr>
          <p:cNvPr id="26629" name="Content Placeholder 7"/>
          <p:cNvSpPr>
            <a:spLocks noGrp="1"/>
          </p:cNvSpPr>
          <p:nvPr>
            <p:ph sz="quarter" idx="13"/>
          </p:nvPr>
        </p:nvSpPr>
        <p:spPr>
          <a:xfrm>
            <a:off x="400048" y="1385890"/>
            <a:ext cx="8229600" cy="4795837"/>
          </a:xfrm>
        </p:spPr>
        <p:txBody>
          <a:bodyPr/>
          <a:lstStyle/>
          <a:p>
            <a:r>
              <a:rPr lang="en-US" sz="2400" dirty="0" smtClean="0">
                <a:latin typeface="Trebuchet MS" pitchFamily="34" charset="0"/>
                <a:cs typeface="Trebuchet MS" pitchFamily="34" charset="0"/>
              </a:rPr>
              <a:t>3 different LRIT terminals under test</a:t>
            </a:r>
          </a:p>
          <a:p>
            <a:pPr lvl="1"/>
            <a:r>
              <a:rPr lang="en-US" sz="2000" dirty="0" err="1" smtClean="0">
                <a:latin typeface="Trebuchet MS" pitchFamily="34" charset="0"/>
                <a:cs typeface="Trebuchet MS" pitchFamily="34" charset="0"/>
              </a:rPr>
              <a:t>Inmarsat</a:t>
            </a:r>
            <a:r>
              <a:rPr lang="en-US" sz="2000" dirty="0" smtClean="0">
                <a:latin typeface="Trebuchet MS" pitchFamily="34" charset="0"/>
                <a:cs typeface="Trebuchet MS" pitchFamily="34" charset="0"/>
              </a:rPr>
              <a:t> C, </a:t>
            </a:r>
            <a:r>
              <a:rPr lang="en-US" sz="2000" dirty="0" err="1" smtClean="0">
                <a:latin typeface="Trebuchet MS" pitchFamily="34" charset="0"/>
                <a:cs typeface="Trebuchet MS" pitchFamily="34" charset="0"/>
              </a:rPr>
              <a:t>SkyWave</a:t>
            </a:r>
            <a:r>
              <a:rPr lang="en-US" sz="2000" dirty="0" smtClean="0">
                <a:latin typeface="Trebuchet MS" pitchFamily="34" charset="0"/>
                <a:cs typeface="Trebuchet MS" pitchFamily="34" charset="0"/>
              </a:rPr>
              <a:t> D+ &amp; Iridium</a:t>
            </a:r>
          </a:p>
          <a:p>
            <a:pPr lvl="1"/>
            <a:r>
              <a:rPr lang="en-US" sz="2000" dirty="0" smtClean="0">
                <a:latin typeface="Trebuchet MS" pitchFamily="34" charset="0"/>
                <a:cs typeface="Trebuchet MS" pitchFamily="34" charset="0"/>
              </a:rPr>
              <a:t>Installed on 3 CGG icebreakers patrolling Canada’s Arctic waters</a:t>
            </a:r>
          </a:p>
          <a:p>
            <a:r>
              <a:rPr lang="en-US" sz="2400" dirty="0" smtClean="0">
                <a:latin typeface="Trebuchet MS" pitchFamily="34" charset="0"/>
                <a:cs typeface="Trebuchet MS" pitchFamily="34" charset="0"/>
              </a:rPr>
              <a:t>Tests and performance monitoring of all 3 systems well underway, will continue throughout the 2009 Arctic season</a:t>
            </a:r>
          </a:p>
          <a:p>
            <a:r>
              <a:rPr lang="en-US" sz="2400" dirty="0" smtClean="0">
                <a:latin typeface="Trebuchet MS" pitchFamily="34" charset="0"/>
                <a:cs typeface="Trebuchet MS" pitchFamily="34" charset="0"/>
              </a:rPr>
              <a:t>Results will be reported by Canada to the IMO</a:t>
            </a:r>
          </a:p>
          <a:p>
            <a:endParaRPr lang="en-US" sz="2400" dirty="0" smtClean="0">
              <a:latin typeface="Trebuchet MS" pitchFamily="34" charset="0"/>
              <a:cs typeface="Trebuchet MS" pitchFamily="34" charset="0"/>
            </a:endParaRPr>
          </a:p>
          <a:p>
            <a:r>
              <a:rPr lang="en-US" sz="2400" dirty="0" smtClean="0">
                <a:latin typeface="Trebuchet MS" pitchFamily="34" charset="0"/>
                <a:cs typeface="Trebuchet MS" pitchFamily="34" charset="0"/>
              </a:rPr>
              <a:t>Iridium VAM Partner: EMA, </a:t>
            </a:r>
            <a:r>
              <a:rPr lang="en-US" sz="2400" dirty="0" err="1" smtClean="0">
                <a:latin typeface="Trebuchet MS" pitchFamily="34" charset="0"/>
                <a:cs typeface="Trebuchet MS" pitchFamily="34" charset="0"/>
              </a:rPr>
              <a:t>BlueTraker</a:t>
            </a:r>
            <a:r>
              <a:rPr lang="en-US" sz="2400" dirty="0" smtClean="0">
                <a:latin typeface="Trebuchet MS" pitchFamily="34" charset="0"/>
                <a:cs typeface="Trebuchet MS" pitchFamily="34" charset="0"/>
              </a:rPr>
              <a:t> LRIT terminal</a:t>
            </a:r>
          </a:p>
          <a:p>
            <a:r>
              <a:rPr lang="en-US" sz="2400" dirty="0" smtClean="0">
                <a:latin typeface="Trebuchet MS" pitchFamily="34" charset="0"/>
                <a:cs typeface="Trebuchet MS" pitchFamily="34" charset="0"/>
              </a:rPr>
              <a:t>Iridium VAR Partner: Pole Star, Canada’s LRIT ASP</a:t>
            </a:r>
          </a:p>
        </p:txBody>
      </p:sp>
      <p:sp>
        <p:nvSpPr>
          <p:cNvPr id="4" name="Footer Placeholder 3"/>
          <p:cNvSpPr>
            <a:spLocks noGrp="1"/>
          </p:cNvSpPr>
          <p:nvPr>
            <p:ph type="ftr" sz="quarter" idx="4294967295"/>
          </p:nvPr>
        </p:nvSpPr>
        <p:spPr>
          <a:xfrm>
            <a:off x="685800" y="6356350"/>
            <a:ext cx="2286000" cy="365125"/>
          </a:xfrm>
          <a:prstGeom prst="rect">
            <a:avLst/>
          </a:prstGeom>
        </p:spPr>
        <p:txBody>
          <a:bodyPr/>
          <a:lstStyle/>
          <a:p>
            <a:pPr>
              <a:defRPr/>
            </a:pPr>
            <a:r>
              <a:rPr lang="en-US" smtClean="0"/>
              <a:t>Iridium Proprietary and Confidential</a:t>
            </a:r>
            <a:endParaRPr lang="en-US"/>
          </a:p>
        </p:txBody>
      </p:sp>
      <p:sp>
        <p:nvSpPr>
          <p:cNvPr id="5" name="Slide Number Placeholder 4"/>
          <p:cNvSpPr>
            <a:spLocks noGrp="1"/>
          </p:cNvSpPr>
          <p:nvPr>
            <p:ph type="sldNum" sz="quarter" idx="4294967295"/>
          </p:nvPr>
        </p:nvSpPr>
        <p:spPr>
          <a:xfrm>
            <a:off x="228600" y="6356350"/>
            <a:ext cx="457200" cy="365125"/>
          </a:xfrm>
          <a:prstGeom prst="rect">
            <a:avLst/>
          </a:prstGeom>
        </p:spPr>
        <p:txBody>
          <a:bodyPr/>
          <a:lstStyle/>
          <a:p>
            <a:pPr>
              <a:defRPr/>
            </a:pPr>
            <a:fld id="{E6CFAE62-173A-447C-A881-6FBA06C3AA61}" type="slidenum">
              <a:rPr lang="en-US" smtClean="0"/>
              <a:pPr>
                <a:defRPr/>
              </a:pPr>
              <a:t>29</a:t>
            </a:fld>
            <a:endParaRPr lang="en-US"/>
          </a:p>
        </p:txBody>
      </p:sp>
      <p:pic>
        <p:nvPicPr>
          <p:cNvPr id="26630" name="Picture 36"/>
          <p:cNvPicPr>
            <a:picLocks noChangeAspect="1" noChangeArrowheads="1"/>
          </p:cNvPicPr>
          <p:nvPr/>
        </p:nvPicPr>
        <p:blipFill>
          <a:blip r:embed="rId3"/>
          <a:srcRect/>
          <a:stretch>
            <a:fillRect/>
          </a:stretch>
        </p:blipFill>
        <p:spPr bwMode="auto">
          <a:xfrm>
            <a:off x="7589837" y="5413391"/>
            <a:ext cx="1539875" cy="395288"/>
          </a:xfrm>
          <a:prstGeom prst="rect">
            <a:avLst/>
          </a:prstGeom>
          <a:noFill/>
          <a:ln w="9525" algn="ctr">
            <a:noFill/>
            <a:miter lim="800000"/>
            <a:headEnd/>
            <a:tailEnd/>
          </a:ln>
        </p:spPr>
      </p:pic>
      <p:pic>
        <p:nvPicPr>
          <p:cNvPr id="26631" name="Picture 19"/>
          <p:cNvPicPr>
            <a:picLocks noChangeAspect="1" noChangeArrowheads="1"/>
          </p:cNvPicPr>
          <p:nvPr/>
        </p:nvPicPr>
        <p:blipFill>
          <a:blip r:embed="rId4"/>
          <a:srcRect/>
          <a:stretch>
            <a:fillRect/>
          </a:stretch>
        </p:blipFill>
        <p:spPr bwMode="auto">
          <a:xfrm>
            <a:off x="8069286" y="5032394"/>
            <a:ext cx="812800" cy="360362"/>
          </a:xfrm>
          <a:prstGeom prst="rect">
            <a:avLst/>
          </a:prstGeom>
          <a:noFill/>
          <a:ln w="9525">
            <a:noFill/>
            <a:miter lim="800000"/>
            <a:headEnd/>
            <a:tailEnd/>
          </a:ln>
        </p:spPr>
      </p:pic>
      <p:pic>
        <p:nvPicPr>
          <p:cNvPr id="26632" name="Picture 2" descr="Fisheries and Oceans Canada | Pêches et Océans Canada"/>
          <p:cNvPicPr>
            <a:picLocks noChangeAspect="1" noChangeArrowheads="1"/>
          </p:cNvPicPr>
          <p:nvPr/>
        </p:nvPicPr>
        <p:blipFill>
          <a:blip r:embed="rId5"/>
          <a:srcRect r="27534" b="-8287"/>
          <a:stretch>
            <a:fillRect/>
          </a:stretch>
        </p:blipFill>
        <p:spPr bwMode="auto">
          <a:xfrm>
            <a:off x="461972" y="660390"/>
            <a:ext cx="3881438" cy="311150"/>
          </a:xfrm>
          <a:prstGeom prst="rect">
            <a:avLst/>
          </a:prstGeom>
          <a:noFill/>
          <a:ln w="9525">
            <a:noFill/>
            <a:miter lim="800000"/>
            <a:headEnd/>
            <a:tailEnd/>
          </a:ln>
        </p:spPr>
      </p:pic>
      <p:pic>
        <p:nvPicPr>
          <p:cNvPr id="9" name="Picture 8" descr="BT LRIT.TIF"/>
          <p:cNvPicPr>
            <a:picLocks noChangeAspect="1"/>
          </p:cNvPicPr>
          <p:nvPr/>
        </p:nvPicPr>
        <p:blipFill>
          <a:blip r:embed="rId6"/>
          <a:stretch>
            <a:fillRect/>
          </a:stretch>
        </p:blipFill>
        <p:spPr>
          <a:xfrm>
            <a:off x="6488113" y="750888"/>
            <a:ext cx="2092325" cy="1331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305885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1066800"/>
            <a:ext cx="8286750" cy="5167312"/>
          </a:xfrm>
          <a:prstGeom prst="rect">
            <a:avLst/>
          </a:prstGeom>
        </p:spPr>
        <p:txBody>
          <a:bodyPr/>
          <a:lstStyle/>
          <a:p>
            <a:pPr marL="342900" marR="0" lvl="0" indent="-342900" algn="l" defTabSz="457200" rtl="0" eaLnBrk="1" fontAlgn="auto" latinLnBrk="0" hangingPunct="1">
              <a:lnSpc>
                <a:spcPct val="100000"/>
              </a:lnSpc>
              <a:spcBef>
                <a:spcPct val="20000"/>
              </a:spcBef>
              <a:spcAft>
                <a:spcPts val="400"/>
              </a:spcAft>
              <a:buClr>
                <a:srgbClr val="FFB719"/>
              </a:buClr>
              <a:buSzPct val="120000"/>
              <a:buFont typeface="Arial" pitchFamily="34" charset="0"/>
              <a:buChar char="•"/>
              <a:tabLst/>
              <a:defRPr/>
            </a:pPr>
            <a:r>
              <a:rPr lang="en-US" sz="2000" b="1" noProof="0" dirty="0" smtClean="0">
                <a:latin typeface="Trebuchet MS"/>
                <a:cs typeface="Trebuchet MS"/>
              </a:rPr>
              <a:t>Vital to the global communications infrastructure</a:t>
            </a:r>
            <a:endParaRPr kumimoji="0" lang="en-US" sz="2000" b="1" i="0" u="none" strike="noStrike" kern="1200" cap="none" spc="0" normalizeH="0" baseline="0" noProof="0" dirty="0" smtClean="0">
              <a:ln>
                <a:noFill/>
              </a:ln>
              <a:effectLst/>
              <a:uLnTx/>
              <a:uFillTx/>
              <a:latin typeface="Trebuchet MS"/>
              <a:ea typeface="+mn-ea"/>
              <a:cs typeface="Trebuchet MS"/>
            </a:endParaRPr>
          </a:p>
          <a:p>
            <a:pPr marL="342900" marR="0" lvl="0" indent="-342900" algn="l" defTabSz="457200" rtl="0" eaLnBrk="1" fontAlgn="auto" latinLnBrk="0" hangingPunct="1">
              <a:lnSpc>
                <a:spcPct val="100000"/>
              </a:lnSpc>
              <a:spcBef>
                <a:spcPct val="20000"/>
              </a:spcBef>
              <a:spcAft>
                <a:spcPts val="400"/>
              </a:spcAft>
              <a:buClr>
                <a:srgbClr val="FFB719"/>
              </a:buClr>
              <a:buSzPct val="120000"/>
              <a:buFont typeface="Arial" pitchFamily="34" charset="0"/>
              <a:buChar char="•"/>
              <a:tabLst/>
              <a:defRPr/>
            </a:pPr>
            <a:r>
              <a:rPr kumimoji="0" lang="en-US" sz="2000" b="1" i="0" u="none" strike="noStrike" kern="1200" cap="none" spc="0" normalizeH="0" baseline="0" noProof="0" dirty="0" smtClean="0">
                <a:ln>
                  <a:noFill/>
                </a:ln>
                <a:effectLst/>
                <a:uLnTx/>
                <a:uFillTx/>
                <a:latin typeface="Trebuchet MS"/>
                <a:ea typeface="+mn-ea"/>
                <a:cs typeface="Trebuchet MS"/>
              </a:rPr>
              <a:t>A diverse,</a:t>
            </a:r>
            <a:r>
              <a:rPr kumimoji="0" lang="en-US" sz="2000" b="1" i="0" u="none" strike="noStrike" kern="1200" cap="none" spc="0" normalizeH="0" noProof="0" dirty="0" smtClean="0">
                <a:ln>
                  <a:noFill/>
                </a:ln>
                <a:effectLst/>
                <a:uLnTx/>
                <a:uFillTx/>
                <a:latin typeface="Trebuchet MS"/>
                <a:ea typeface="+mn-ea"/>
                <a:cs typeface="Trebuchet MS"/>
              </a:rPr>
              <a:t> global communications provider of mobile voice and data services via 66 in-orbit satellites</a:t>
            </a:r>
          </a:p>
          <a:p>
            <a:pPr marL="342900" marR="0" lvl="0" indent="-342900" algn="l" defTabSz="457200" rtl="0" eaLnBrk="1" fontAlgn="auto" latinLnBrk="0" hangingPunct="1">
              <a:lnSpc>
                <a:spcPct val="100000"/>
              </a:lnSpc>
              <a:spcBef>
                <a:spcPct val="20000"/>
              </a:spcBef>
              <a:spcAft>
                <a:spcPts val="400"/>
              </a:spcAft>
              <a:buClr>
                <a:srgbClr val="FFB719"/>
              </a:buClr>
              <a:buSzPct val="120000"/>
              <a:buFont typeface="Arial" pitchFamily="34" charset="0"/>
              <a:buChar char="•"/>
              <a:tabLst/>
              <a:defRPr/>
            </a:pPr>
            <a:r>
              <a:rPr lang="en-US" sz="2000" b="1" baseline="0" dirty="0" smtClean="0">
                <a:latin typeface="Trebuchet MS"/>
                <a:cs typeface="Trebuchet MS"/>
              </a:rPr>
              <a:t>We extend</a:t>
            </a:r>
            <a:r>
              <a:rPr lang="en-US" sz="2000" b="1" dirty="0" smtClean="0">
                <a:latin typeface="Trebuchet MS"/>
                <a:cs typeface="Trebuchet MS"/>
              </a:rPr>
              <a:t> the reach of traditional networks to meet the increasing connectivity demand</a:t>
            </a:r>
            <a:endParaRPr kumimoji="0" lang="en-US" sz="2000" b="1" i="0" u="none" strike="noStrike" kern="1200" cap="none" spc="0" normalizeH="0" baseline="0" noProof="0" dirty="0">
              <a:ln>
                <a:noFill/>
              </a:ln>
              <a:effectLst/>
              <a:uLnTx/>
              <a:uFillTx/>
              <a:latin typeface="Trebuchet MS"/>
              <a:ea typeface="+mn-ea"/>
              <a:cs typeface="Trebuchet MS"/>
            </a:endParaRPr>
          </a:p>
        </p:txBody>
      </p:sp>
      <p:sp>
        <p:nvSpPr>
          <p:cNvPr id="2" name="Title 1"/>
          <p:cNvSpPr>
            <a:spLocks noGrp="1"/>
          </p:cNvSpPr>
          <p:nvPr>
            <p:ph type="title"/>
          </p:nvPr>
        </p:nvSpPr>
        <p:spPr>
          <a:xfrm>
            <a:off x="457200" y="0"/>
            <a:ext cx="8229600" cy="868362"/>
          </a:xfrm>
        </p:spPr>
        <p:txBody>
          <a:bodyPr>
            <a:normAutofit/>
          </a:bodyPr>
          <a:lstStyle/>
          <a:p>
            <a:r>
              <a:rPr lang="en-US" dirty="0" smtClean="0"/>
              <a:t>Iridium Communications Overview</a:t>
            </a:r>
            <a:endParaRPr lang="en-US" dirty="0"/>
          </a:p>
        </p:txBody>
      </p:sp>
      <p:sp>
        <p:nvSpPr>
          <p:cNvPr id="199" name="Content Placeholder 7"/>
          <p:cNvSpPr>
            <a:spLocks noGrp="1"/>
          </p:cNvSpPr>
          <p:nvPr>
            <p:ph sz="quarter" idx="13"/>
          </p:nvPr>
        </p:nvSpPr>
        <p:spPr>
          <a:xfrm>
            <a:off x="971006" y="2971800"/>
            <a:ext cx="3810000" cy="4038600"/>
          </a:xfrm>
        </p:spPr>
        <p:txBody>
          <a:bodyPr>
            <a:normAutofit/>
          </a:bodyPr>
          <a:lstStyle/>
          <a:p>
            <a:pPr>
              <a:buFont typeface="Wingdings" pitchFamily="2" charset="2"/>
              <a:buChar char="Ø"/>
            </a:pPr>
            <a:r>
              <a:rPr lang="en-US" sz="1800" dirty="0" smtClean="0"/>
              <a:t>Serving 508,000 customers</a:t>
            </a:r>
          </a:p>
          <a:p>
            <a:pPr>
              <a:buFont typeface="Wingdings" pitchFamily="2" charset="2"/>
              <a:buChar char="Ø"/>
            </a:pPr>
            <a:r>
              <a:rPr lang="en-US" sz="1800" dirty="0"/>
              <a:t>L</a:t>
            </a:r>
            <a:r>
              <a:rPr lang="en-US" sz="1800" dirty="0" smtClean="0"/>
              <a:t>and-based handset, maritime, aviation, M2M and government</a:t>
            </a:r>
          </a:p>
          <a:p>
            <a:pPr>
              <a:buFont typeface="Wingdings" pitchFamily="2" charset="2"/>
              <a:buChar char="Ø"/>
            </a:pPr>
            <a:r>
              <a:rPr lang="en-US" sz="1800" dirty="0" smtClean="0"/>
              <a:t>Anchor U.S. DoD customer represents 23% of revenue</a:t>
            </a:r>
            <a:r>
              <a:rPr lang="en-US" sz="1800" baseline="30000" dirty="0" smtClean="0"/>
              <a:t>1</a:t>
            </a:r>
          </a:p>
          <a:p>
            <a:pPr>
              <a:buFont typeface="Wingdings" pitchFamily="2" charset="2"/>
              <a:buChar char="Ø"/>
            </a:pPr>
            <a:r>
              <a:rPr lang="en-US" sz="1800" dirty="0" smtClean="0"/>
              <a:t>LTM revenue of $377 million and OEBITDA of $188 million</a:t>
            </a:r>
            <a:r>
              <a:rPr lang="en-US" sz="1800" baseline="30000" dirty="0" smtClean="0"/>
              <a:t>2</a:t>
            </a:r>
            <a:endParaRPr lang="en-US" sz="1800" dirty="0" smtClean="0"/>
          </a:p>
          <a:p>
            <a:pPr>
              <a:buFont typeface="Wingdings" pitchFamily="2" charset="2"/>
              <a:buChar char="Ø"/>
            </a:pPr>
            <a:r>
              <a:rPr lang="en-US" sz="1800" dirty="0" smtClean="0"/>
              <a:t>2005-2010 service revenue and OEBITDA CAGRs of 18% and 26%</a:t>
            </a:r>
            <a:r>
              <a:rPr lang="en-US" sz="1800" baseline="30000" dirty="0" smtClean="0"/>
              <a:t>3</a:t>
            </a:r>
            <a:endParaRPr lang="en-US" sz="1800" dirty="0" smtClean="0"/>
          </a:p>
          <a:p>
            <a:pPr marL="0" indent="0">
              <a:buNone/>
            </a:pPr>
            <a:r>
              <a:rPr lang="en-US" sz="800" baseline="30000" dirty="0" smtClean="0"/>
              <a:t>1</a:t>
            </a:r>
            <a:r>
              <a:rPr lang="en-US" sz="800" dirty="0" smtClean="0"/>
              <a:t> For the LTM period ended 9/30/11.  Includes direct and indirect DoD revenue and revenue from certain other governmental entities through the DoD gateway. </a:t>
            </a:r>
          </a:p>
          <a:p>
            <a:pPr marL="0" indent="0">
              <a:buNone/>
            </a:pPr>
            <a:r>
              <a:rPr lang="en-US" sz="800" baseline="30000" dirty="0"/>
              <a:t>2-3</a:t>
            </a:r>
            <a:r>
              <a:rPr lang="en-US" sz="800" dirty="0"/>
              <a:t> For the LTM period ended </a:t>
            </a:r>
            <a:r>
              <a:rPr lang="en-US" sz="800" dirty="0" smtClean="0"/>
              <a:t>9/30/11.</a:t>
            </a:r>
          </a:p>
          <a:p>
            <a:endParaRPr lang="en-US" sz="1600" dirty="0" smtClean="0"/>
          </a:p>
          <a:p>
            <a:endParaRPr lang="en-US" dirty="0"/>
          </a:p>
        </p:txBody>
      </p:sp>
      <p:pic>
        <p:nvPicPr>
          <p:cNvPr id="1026" name="Picture 2" descr="C:\Users\kunszabo_s\AppData\Local\Microsoft\Windows\Temporary Internet Files\Content.Outlook\ZJK2BE84\NetworkReliabilityGlobe (2).jpg"/>
          <p:cNvPicPr>
            <a:picLocks noChangeAspect="1" noChangeArrowheads="1"/>
          </p:cNvPicPr>
          <p:nvPr/>
        </p:nvPicPr>
        <p:blipFill>
          <a:blip r:embed="rId3"/>
          <a:srcRect/>
          <a:stretch>
            <a:fillRect/>
          </a:stretch>
        </p:blipFill>
        <p:spPr bwMode="auto">
          <a:xfrm>
            <a:off x="4815840" y="2819400"/>
            <a:ext cx="3386328" cy="3386328"/>
          </a:xfrm>
          <a:prstGeom prst="rect">
            <a:avLst/>
          </a:prstGeom>
          <a:noFill/>
        </p:spPr>
      </p:pic>
      <p:sp>
        <p:nvSpPr>
          <p:cNvPr id="8" name="Slide Number Placeholder 4"/>
          <p:cNvSpPr>
            <a:spLocks noGrp="1"/>
          </p:cNvSpPr>
          <p:nvPr/>
        </p:nvSpPr>
        <p:spPr>
          <a:xfrm>
            <a:off x="0" y="6492875"/>
            <a:ext cx="457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0FB364-4D2E-DF41-B5B8-FA356FFC585C}" type="slidenum">
              <a:rPr lang="en-US" smtClean="0"/>
              <a:pPr/>
              <a:t>3</a:t>
            </a:fld>
            <a:endParaRPr lang="en-US" dirty="0"/>
          </a:p>
        </p:txBody>
      </p:sp>
    </p:spTree>
    <p:extLst>
      <p:ext uri="{BB962C8B-B14F-4D97-AF65-F5344CB8AC3E}">
        <p14:creationId xmlns:p14="http://schemas.microsoft.com/office/powerpoint/2010/main" val="101825181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Background_1.png"/>
          <p:cNvPicPr>
            <a:picLocks noChangeAspect="1"/>
          </p:cNvPicPr>
          <p:nvPr/>
        </p:nvPicPr>
        <p:blipFill>
          <a:blip r:embed="rId3"/>
          <a:srcRect/>
          <a:stretch>
            <a:fillRect/>
          </a:stretch>
        </p:blipFill>
        <p:spPr bwMode="auto">
          <a:xfrm>
            <a:off x="0" y="-22225"/>
            <a:ext cx="9144000" cy="936625"/>
          </a:xfrm>
          <a:prstGeom prst="rect">
            <a:avLst/>
          </a:prstGeom>
          <a:noFill/>
          <a:ln w="9525">
            <a:noFill/>
            <a:miter lim="800000"/>
            <a:headEnd/>
            <a:tailEnd/>
          </a:ln>
        </p:spPr>
      </p:pic>
      <p:sp>
        <p:nvSpPr>
          <p:cNvPr id="29698" name="Rectangle 2"/>
          <p:cNvSpPr>
            <a:spLocks noGrp="1" noChangeArrowheads="1"/>
          </p:cNvSpPr>
          <p:nvPr>
            <p:ph type="title"/>
          </p:nvPr>
        </p:nvSpPr>
        <p:spPr/>
        <p:txBody>
          <a:bodyPr anchor="ctr"/>
          <a:lstStyle/>
          <a:p>
            <a:r>
              <a:rPr lang="nb-NO" dirty="0" smtClean="0">
                <a:latin typeface="Trebuchet MS" pitchFamily="34" charset="0"/>
                <a:cs typeface="Trebuchet MS" pitchFamily="34" charset="0"/>
              </a:rPr>
              <a:t>KSAT Ice Navigation</a:t>
            </a:r>
            <a:br>
              <a:rPr lang="nb-NO" dirty="0" smtClean="0">
                <a:latin typeface="Trebuchet MS" pitchFamily="34" charset="0"/>
                <a:cs typeface="Trebuchet MS" pitchFamily="34" charset="0"/>
              </a:rPr>
            </a:br>
            <a:r>
              <a:rPr lang="nb-NO" dirty="0" smtClean="0">
                <a:latin typeface="Trebuchet MS" pitchFamily="34" charset="0"/>
                <a:cs typeface="Trebuchet MS" pitchFamily="34" charset="0"/>
              </a:rPr>
              <a:t>Optimal Routing</a:t>
            </a:r>
          </a:p>
        </p:txBody>
      </p:sp>
      <p:pic>
        <p:nvPicPr>
          <p:cNvPr id="29699" name="Picture 3" descr="APcolour_240404_Svalbard"/>
          <p:cNvPicPr>
            <a:picLocks noGrp="1" noChangeAspect="1" noChangeArrowheads="1"/>
          </p:cNvPicPr>
          <p:nvPr>
            <p:ph sz="quarter" idx="13"/>
          </p:nvPr>
        </p:nvPicPr>
        <p:blipFill>
          <a:blip r:embed="rId4"/>
          <a:stretch>
            <a:fillRect/>
          </a:stretch>
        </p:blipFill>
        <p:spPr>
          <a:xfrm>
            <a:off x="349033" y="1314450"/>
            <a:ext cx="5131233" cy="4953000"/>
          </a:xfrm>
        </p:spPr>
      </p:pic>
      <p:sp>
        <p:nvSpPr>
          <p:cNvPr id="227332" name="Freeform 4"/>
          <p:cNvSpPr>
            <a:spLocks/>
          </p:cNvSpPr>
          <p:nvPr/>
        </p:nvSpPr>
        <p:spPr bwMode="auto">
          <a:xfrm rot="-299710">
            <a:off x="2701925" y="3929063"/>
            <a:ext cx="633413" cy="142875"/>
          </a:xfrm>
          <a:custGeom>
            <a:avLst/>
            <a:gdLst>
              <a:gd name="T0" fmla="*/ 0 w 952"/>
              <a:gd name="T1" fmla="*/ 0 h 401"/>
              <a:gd name="T2" fmla="*/ 2147483647 w 952"/>
              <a:gd name="T3" fmla="*/ 2147483647 h 401"/>
              <a:gd name="T4" fmla="*/ 2147483647 w 952"/>
              <a:gd name="T5" fmla="*/ 2147483647 h 401"/>
              <a:gd name="T6" fmla="*/ 0 60000 65536"/>
              <a:gd name="T7" fmla="*/ 0 60000 65536"/>
              <a:gd name="T8" fmla="*/ 0 60000 65536"/>
              <a:gd name="T9" fmla="*/ 0 w 952"/>
              <a:gd name="T10" fmla="*/ 0 h 401"/>
              <a:gd name="T11" fmla="*/ 952 w 952"/>
              <a:gd name="T12" fmla="*/ 401 h 401"/>
            </a:gdLst>
            <a:ahLst/>
            <a:cxnLst>
              <a:cxn ang="T6">
                <a:pos x="T0" y="T1"/>
              </a:cxn>
              <a:cxn ang="T7">
                <a:pos x="T2" y="T3"/>
              </a:cxn>
              <a:cxn ang="T8">
                <a:pos x="T4" y="T5"/>
              </a:cxn>
            </a:cxnLst>
            <a:rect l="T9" t="T10" r="T11" b="T12"/>
            <a:pathLst>
              <a:path w="952" h="401">
                <a:moveTo>
                  <a:pt x="0" y="0"/>
                </a:moveTo>
                <a:cubicBezTo>
                  <a:pt x="101" y="162"/>
                  <a:pt x="203" y="325"/>
                  <a:pt x="362" y="363"/>
                </a:cubicBezTo>
                <a:cubicBezTo>
                  <a:pt x="521" y="401"/>
                  <a:pt x="736" y="314"/>
                  <a:pt x="952" y="227"/>
                </a:cubicBezTo>
              </a:path>
            </a:pathLst>
          </a:custGeom>
          <a:noFill/>
          <a:ln w="38100">
            <a:solidFill>
              <a:srgbClr val="FF0000"/>
            </a:solidFill>
            <a:round/>
            <a:headEnd/>
            <a:tailEnd type="stealth" w="med" len="med"/>
          </a:ln>
        </p:spPr>
        <p:txBody>
          <a:bodyPr/>
          <a:lstStyle/>
          <a:p>
            <a:endParaRPr lang="en-US"/>
          </a:p>
        </p:txBody>
      </p:sp>
      <p:sp>
        <p:nvSpPr>
          <p:cNvPr id="227333" name="Freeform 5"/>
          <p:cNvSpPr>
            <a:spLocks/>
          </p:cNvSpPr>
          <p:nvPr/>
        </p:nvSpPr>
        <p:spPr bwMode="auto">
          <a:xfrm>
            <a:off x="2374900" y="3959225"/>
            <a:ext cx="971550" cy="323850"/>
          </a:xfrm>
          <a:custGeom>
            <a:avLst/>
            <a:gdLst>
              <a:gd name="T0" fmla="*/ 2147483647 w 612"/>
              <a:gd name="T1" fmla="*/ 0 h 204"/>
              <a:gd name="T2" fmla="*/ 2147483647 w 612"/>
              <a:gd name="T3" fmla="*/ 2147483647 h 204"/>
              <a:gd name="T4" fmla="*/ 2147483647 w 612"/>
              <a:gd name="T5" fmla="*/ 2147483647 h 204"/>
              <a:gd name="T6" fmla="*/ 2147483647 w 612"/>
              <a:gd name="T7" fmla="*/ 2147483647 h 204"/>
              <a:gd name="T8" fmla="*/ 2147483647 w 612"/>
              <a:gd name="T9" fmla="*/ 2147483647 h 204"/>
              <a:gd name="T10" fmla="*/ 0 60000 65536"/>
              <a:gd name="T11" fmla="*/ 0 60000 65536"/>
              <a:gd name="T12" fmla="*/ 0 60000 65536"/>
              <a:gd name="T13" fmla="*/ 0 60000 65536"/>
              <a:gd name="T14" fmla="*/ 0 60000 65536"/>
              <a:gd name="T15" fmla="*/ 0 w 612"/>
              <a:gd name="T16" fmla="*/ 0 h 204"/>
              <a:gd name="T17" fmla="*/ 612 w 612"/>
              <a:gd name="T18" fmla="*/ 204 h 204"/>
            </a:gdLst>
            <a:ahLst/>
            <a:cxnLst>
              <a:cxn ang="T10">
                <a:pos x="T0" y="T1"/>
              </a:cxn>
              <a:cxn ang="T11">
                <a:pos x="T2" y="T3"/>
              </a:cxn>
              <a:cxn ang="T12">
                <a:pos x="T4" y="T5"/>
              </a:cxn>
              <a:cxn ang="T13">
                <a:pos x="T6" y="T7"/>
              </a:cxn>
              <a:cxn ang="T14">
                <a:pos x="T8" y="T9"/>
              </a:cxn>
            </a:cxnLst>
            <a:rect l="T15" t="T16" r="T17" b="T18"/>
            <a:pathLst>
              <a:path w="612" h="204">
                <a:moveTo>
                  <a:pt x="158" y="0"/>
                </a:moveTo>
                <a:cubicBezTo>
                  <a:pt x="97" y="53"/>
                  <a:pt x="37" y="106"/>
                  <a:pt x="22" y="136"/>
                </a:cubicBezTo>
                <a:cubicBezTo>
                  <a:pt x="7" y="166"/>
                  <a:pt x="0" y="174"/>
                  <a:pt x="68" y="181"/>
                </a:cubicBezTo>
                <a:cubicBezTo>
                  <a:pt x="136" y="188"/>
                  <a:pt x="340" y="204"/>
                  <a:pt x="431" y="181"/>
                </a:cubicBezTo>
                <a:cubicBezTo>
                  <a:pt x="522" y="158"/>
                  <a:pt x="567" y="101"/>
                  <a:pt x="612" y="45"/>
                </a:cubicBezTo>
              </a:path>
            </a:pathLst>
          </a:custGeom>
          <a:noFill/>
          <a:ln w="38100">
            <a:solidFill>
              <a:srgbClr val="00FF00"/>
            </a:solidFill>
            <a:round/>
            <a:headEnd/>
            <a:tailEnd type="stealth" w="med" len="med"/>
          </a:ln>
        </p:spPr>
        <p:txBody>
          <a:bodyPr/>
          <a:lstStyle/>
          <a:p>
            <a:endParaRPr lang="en-US"/>
          </a:p>
        </p:txBody>
      </p:sp>
      <p:sp>
        <p:nvSpPr>
          <p:cNvPr id="227334" name="Text Box 6"/>
          <p:cNvSpPr txBox="1">
            <a:spLocks noChangeArrowheads="1"/>
          </p:cNvSpPr>
          <p:nvPr/>
        </p:nvSpPr>
        <p:spPr bwMode="auto">
          <a:xfrm>
            <a:off x="5827713" y="1627188"/>
            <a:ext cx="2530475" cy="923925"/>
          </a:xfrm>
          <a:prstGeom prst="rect">
            <a:avLst/>
          </a:prstGeom>
          <a:noFill/>
          <a:ln w="9525">
            <a:noFill/>
            <a:miter lim="800000"/>
            <a:headEnd/>
            <a:tailEnd/>
          </a:ln>
        </p:spPr>
        <p:txBody>
          <a:bodyPr>
            <a:spAutoFit/>
          </a:bodyPr>
          <a:lstStyle/>
          <a:p>
            <a:pPr eaLnBrk="0" hangingPunct="0"/>
            <a:r>
              <a:rPr lang="en-GB" sz="1800">
                <a:latin typeface="Verdana" pitchFamily="34" charset="0"/>
              </a:rPr>
              <a:t>Planned direct route</a:t>
            </a:r>
          </a:p>
          <a:p>
            <a:pPr eaLnBrk="0" hangingPunct="0"/>
            <a:r>
              <a:rPr lang="en-GB" sz="1800">
                <a:latin typeface="Verdana" pitchFamily="34" charset="0"/>
              </a:rPr>
              <a:t>through the ice</a:t>
            </a:r>
          </a:p>
          <a:p>
            <a:pPr eaLnBrk="0" hangingPunct="0"/>
            <a:r>
              <a:rPr lang="en-GB" sz="1800">
                <a:solidFill>
                  <a:srgbClr val="FF0000"/>
                </a:solidFill>
                <a:latin typeface="Verdana" pitchFamily="34" charset="0"/>
              </a:rPr>
              <a:t>6 hours</a:t>
            </a:r>
            <a:endParaRPr lang="en-GB">
              <a:solidFill>
                <a:srgbClr val="FF0000"/>
              </a:solidFill>
              <a:latin typeface="Verdana" pitchFamily="34" charset="0"/>
            </a:endParaRPr>
          </a:p>
        </p:txBody>
      </p:sp>
      <p:sp>
        <p:nvSpPr>
          <p:cNvPr id="227335" name="Text Box 7"/>
          <p:cNvSpPr txBox="1">
            <a:spLocks noChangeArrowheads="1"/>
          </p:cNvSpPr>
          <p:nvPr/>
        </p:nvSpPr>
        <p:spPr bwMode="auto">
          <a:xfrm>
            <a:off x="5797550" y="2714625"/>
            <a:ext cx="1855788" cy="923925"/>
          </a:xfrm>
          <a:prstGeom prst="rect">
            <a:avLst/>
          </a:prstGeom>
          <a:noFill/>
          <a:ln w="9525">
            <a:noFill/>
            <a:miter lim="800000"/>
            <a:headEnd/>
            <a:tailEnd/>
          </a:ln>
        </p:spPr>
        <p:txBody>
          <a:bodyPr wrap="none">
            <a:spAutoFit/>
          </a:bodyPr>
          <a:lstStyle/>
          <a:p>
            <a:pPr eaLnBrk="0" hangingPunct="0"/>
            <a:r>
              <a:rPr lang="en-GB" sz="1800">
                <a:latin typeface="Verdana" pitchFamily="34" charset="0"/>
              </a:rPr>
              <a:t>Actual route</a:t>
            </a:r>
          </a:p>
          <a:p>
            <a:pPr eaLnBrk="0" hangingPunct="0"/>
            <a:r>
              <a:rPr lang="en-GB" sz="1800">
                <a:latin typeface="Verdana" pitchFamily="34" charset="0"/>
              </a:rPr>
              <a:t>around the ice</a:t>
            </a:r>
          </a:p>
          <a:p>
            <a:pPr eaLnBrk="0" hangingPunct="0"/>
            <a:r>
              <a:rPr lang="en-GB" sz="1800">
                <a:solidFill>
                  <a:srgbClr val="66FF33"/>
                </a:solidFill>
                <a:latin typeface="Verdana" pitchFamily="34" charset="0"/>
              </a:rPr>
              <a:t>3 hours </a:t>
            </a:r>
          </a:p>
        </p:txBody>
      </p:sp>
      <p:sp>
        <p:nvSpPr>
          <p:cNvPr id="227336" name="Text Box 8"/>
          <p:cNvSpPr txBox="1">
            <a:spLocks noChangeArrowheads="1"/>
          </p:cNvSpPr>
          <p:nvPr/>
        </p:nvSpPr>
        <p:spPr bwMode="auto">
          <a:xfrm>
            <a:off x="5797550" y="3889375"/>
            <a:ext cx="3370263" cy="646113"/>
          </a:xfrm>
          <a:prstGeom prst="rect">
            <a:avLst/>
          </a:prstGeom>
          <a:noFill/>
          <a:ln w="9525">
            <a:noFill/>
            <a:miter lim="800000"/>
            <a:headEnd/>
            <a:tailEnd/>
          </a:ln>
        </p:spPr>
        <p:txBody>
          <a:bodyPr wrap="none">
            <a:spAutoFit/>
          </a:bodyPr>
          <a:lstStyle/>
          <a:p>
            <a:pPr eaLnBrk="0" hangingPunct="0"/>
            <a:r>
              <a:rPr lang="en-GB" sz="1800" b="1">
                <a:latin typeface="Verdana" pitchFamily="34" charset="0"/>
              </a:rPr>
              <a:t>The view from above</a:t>
            </a:r>
          </a:p>
          <a:p>
            <a:pPr eaLnBrk="0" hangingPunct="0"/>
            <a:r>
              <a:rPr lang="en-GB" sz="1800" b="1">
                <a:latin typeface="Verdana" pitchFamily="34" charset="0"/>
              </a:rPr>
              <a:t>halved the journey time </a:t>
            </a:r>
          </a:p>
        </p:txBody>
      </p:sp>
      <p:pic>
        <p:nvPicPr>
          <p:cNvPr id="29705" name="Picture 11" descr="logo_kongsberggruppen">
            <a:hlinkClick r:id="rId5"/>
          </p:cNvPr>
          <p:cNvPicPr>
            <a:picLocks noChangeAspect="1" noChangeArrowheads="1"/>
          </p:cNvPicPr>
          <p:nvPr/>
        </p:nvPicPr>
        <p:blipFill>
          <a:blip r:embed="rId6"/>
          <a:srcRect/>
          <a:stretch>
            <a:fillRect/>
          </a:stretch>
        </p:blipFill>
        <p:spPr bwMode="auto">
          <a:xfrm>
            <a:off x="7931150" y="341313"/>
            <a:ext cx="877888" cy="773112"/>
          </a:xfrm>
          <a:prstGeom prst="rect">
            <a:avLst/>
          </a:prstGeom>
          <a:noFill/>
          <a:ln w="9525">
            <a:noFill/>
            <a:miter lim="800000"/>
            <a:headEnd/>
            <a:tailEnd/>
          </a:ln>
        </p:spPr>
      </p:pic>
    </p:spTree>
    <p:extLst>
      <p:ext uri="{BB962C8B-B14F-4D97-AF65-F5344CB8AC3E}">
        <p14:creationId xmlns:p14="http://schemas.microsoft.com/office/powerpoint/2010/main" val="4145286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7334"/>
                                        </p:tgtEl>
                                        <p:attrNameLst>
                                          <p:attrName>style.visibility</p:attrName>
                                        </p:attrNameLst>
                                      </p:cBhvr>
                                      <p:to>
                                        <p:strVal val="visible"/>
                                      </p:to>
                                    </p:set>
                                    <p:animEffect transition="in" filter="fade">
                                      <p:cBhvr>
                                        <p:cTn id="7" dur="1000"/>
                                        <p:tgtEl>
                                          <p:spTgt spid="227334"/>
                                        </p:tgtEl>
                                      </p:cBhvr>
                                    </p:animEffect>
                                    <p:anim calcmode="lin" valueType="num">
                                      <p:cBhvr>
                                        <p:cTn id="8" dur="1000" fill="hold"/>
                                        <p:tgtEl>
                                          <p:spTgt spid="227334"/>
                                        </p:tgtEl>
                                        <p:attrNameLst>
                                          <p:attrName>ppt_x</p:attrName>
                                        </p:attrNameLst>
                                      </p:cBhvr>
                                      <p:tavLst>
                                        <p:tav tm="0">
                                          <p:val>
                                            <p:strVal val="#ppt_x"/>
                                          </p:val>
                                        </p:tav>
                                        <p:tav tm="100000">
                                          <p:val>
                                            <p:strVal val="#ppt_x"/>
                                          </p:val>
                                        </p:tav>
                                      </p:tavLst>
                                    </p:anim>
                                    <p:anim calcmode="lin" valueType="num">
                                      <p:cBhvr>
                                        <p:cTn id="9" dur="1000" fill="hold"/>
                                        <p:tgtEl>
                                          <p:spTgt spid="2273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27332"/>
                                        </p:tgtEl>
                                        <p:attrNameLst>
                                          <p:attrName>style.visibility</p:attrName>
                                        </p:attrNameLst>
                                      </p:cBhvr>
                                      <p:to>
                                        <p:strVal val="visible"/>
                                      </p:to>
                                    </p:set>
                                    <p:animEffect transition="in" filter="fade">
                                      <p:cBhvr>
                                        <p:cTn id="12" dur="1000"/>
                                        <p:tgtEl>
                                          <p:spTgt spid="227332"/>
                                        </p:tgtEl>
                                      </p:cBhvr>
                                    </p:animEffect>
                                    <p:anim calcmode="lin" valueType="num">
                                      <p:cBhvr>
                                        <p:cTn id="13" dur="1000" fill="hold"/>
                                        <p:tgtEl>
                                          <p:spTgt spid="227332"/>
                                        </p:tgtEl>
                                        <p:attrNameLst>
                                          <p:attrName>ppt_x</p:attrName>
                                        </p:attrNameLst>
                                      </p:cBhvr>
                                      <p:tavLst>
                                        <p:tav tm="0">
                                          <p:val>
                                            <p:strVal val="#ppt_x"/>
                                          </p:val>
                                        </p:tav>
                                        <p:tav tm="100000">
                                          <p:val>
                                            <p:strVal val="#ppt_x"/>
                                          </p:val>
                                        </p:tav>
                                      </p:tavLst>
                                    </p:anim>
                                    <p:anim calcmode="lin" valueType="num">
                                      <p:cBhvr>
                                        <p:cTn id="14" dur="1000" fill="hold"/>
                                        <p:tgtEl>
                                          <p:spTgt spid="2273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227333"/>
                                        </p:tgtEl>
                                        <p:attrNameLst>
                                          <p:attrName>style.visibility</p:attrName>
                                        </p:attrNameLst>
                                      </p:cBhvr>
                                      <p:to>
                                        <p:strVal val="visible"/>
                                      </p:to>
                                    </p:set>
                                    <p:anim calcmode="lin" valueType="num">
                                      <p:cBhvr>
                                        <p:cTn id="19" dur="1000" fill="hold"/>
                                        <p:tgtEl>
                                          <p:spTgt spid="227333"/>
                                        </p:tgtEl>
                                        <p:attrNameLst>
                                          <p:attrName>ppt_w</p:attrName>
                                        </p:attrNameLst>
                                      </p:cBhvr>
                                      <p:tavLst>
                                        <p:tav tm="0">
                                          <p:val>
                                            <p:fltVal val="0"/>
                                          </p:val>
                                        </p:tav>
                                        <p:tav tm="100000">
                                          <p:val>
                                            <p:strVal val="#ppt_w"/>
                                          </p:val>
                                        </p:tav>
                                      </p:tavLst>
                                    </p:anim>
                                    <p:anim calcmode="lin" valueType="num">
                                      <p:cBhvr>
                                        <p:cTn id="20" dur="1000" fill="hold"/>
                                        <p:tgtEl>
                                          <p:spTgt spid="227333"/>
                                        </p:tgtEl>
                                        <p:attrNameLst>
                                          <p:attrName>ppt_h</p:attrName>
                                        </p:attrNameLst>
                                      </p:cBhvr>
                                      <p:tavLst>
                                        <p:tav tm="0">
                                          <p:val>
                                            <p:fltVal val="0"/>
                                          </p:val>
                                        </p:tav>
                                        <p:tav tm="100000">
                                          <p:val>
                                            <p:strVal val="#ppt_h"/>
                                          </p:val>
                                        </p:tav>
                                      </p:tavLst>
                                    </p:anim>
                                    <p:anim calcmode="lin" valueType="num">
                                      <p:cBhvr>
                                        <p:cTn id="21" dur="1000" fill="hold"/>
                                        <p:tgtEl>
                                          <p:spTgt spid="227333"/>
                                        </p:tgtEl>
                                        <p:attrNameLst>
                                          <p:attrName>style.rotation</p:attrName>
                                        </p:attrNameLst>
                                      </p:cBhvr>
                                      <p:tavLst>
                                        <p:tav tm="0">
                                          <p:val>
                                            <p:fltVal val="90"/>
                                          </p:val>
                                        </p:tav>
                                        <p:tav tm="100000">
                                          <p:val>
                                            <p:fltVal val="0"/>
                                          </p:val>
                                        </p:tav>
                                      </p:tavLst>
                                    </p:anim>
                                    <p:animEffect transition="in" filter="fade">
                                      <p:cBhvr>
                                        <p:cTn id="22" dur="1000"/>
                                        <p:tgtEl>
                                          <p:spTgt spid="227333"/>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227335"/>
                                        </p:tgtEl>
                                        <p:attrNameLst>
                                          <p:attrName>style.visibility</p:attrName>
                                        </p:attrNameLst>
                                      </p:cBhvr>
                                      <p:to>
                                        <p:strVal val="visible"/>
                                      </p:to>
                                    </p:set>
                                    <p:anim calcmode="lin" valueType="num">
                                      <p:cBhvr>
                                        <p:cTn id="25" dur="1000" fill="hold"/>
                                        <p:tgtEl>
                                          <p:spTgt spid="227335"/>
                                        </p:tgtEl>
                                        <p:attrNameLst>
                                          <p:attrName>ppt_w</p:attrName>
                                        </p:attrNameLst>
                                      </p:cBhvr>
                                      <p:tavLst>
                                        <p:tav tm="0">
                                          <p:val>
                                            <p:fltVal val="0"/>
                                          </p:val>
                                        </p:tav>
                                        <p:tav tm="100000">
                                          <p:val>
                                            <p:strVal val="#ppt_w"/>
                                          </p:val>
                                        </p:tav>
                                      </p:tavLst>
                                    </p:anim>
                                    <p:anim calcmode="lin" valueType="num">
                                      <p:cBhvr>
                                        <p:cTn id="26" dur="1000" fill="hold"/>
                                        <p:tgtEl>
                                          <p:spTgt spid="227335"/>
                                        </p:tgtEl>
                                        <p:attrNameLst>
                                          <p:attrName>ppt_h</p:attrName>
                                        </p:attrNameLst>
                                      </p:cBhvr>
                                      <p:tavLst>
                                        <p:tav tm="0">
                                          <p:val>
                                            <p:fltVal val="0"/>
                                          </p:val>
                                        </p:tav>
                                        <p:tav tm="100000">
                                          <p:val>
                                            <p:strVal val="#ppt_h"/>
                                          </p:val>
                                        </p:tav>
                                      </p:tavLst>
                                    </p:anim>
                                    <p:anim calcmode="lin" valueType="num">
                                      <p:cBhvr>
                                        <p:cTn id="27" dur="1000" fill="hold"/>
                                        <p:tgtEl>
                                          <p:spTgt spid="227335"/>
                                        </p:tgtEl>
                                        <p:attrNameLst>
                                          <p:attrName>style.rotation</p:attrName>
                                        </p:attrNameLst>
                                      </p:cBhvr>
                                      <p:tavLst>
                                        <p:tav tm="0">
                                          <p:val>
                                            <p:fltVal val="90"/>
                                          </p:val>
                                        </p:tav>
                                        <p:tav tm="100000">
                                          <p:val>
                                            <p:fltVal val="0"/>
                                          </p:val>
                                        </p:tav>
                                      </p:tavLst>
                                    </p:anim>
                                    <p:animEffect transition="in" filter="fade">
                                      <p:cBhvr>
                                        <p:cTn id="28" dur="1000"/>
                                        <p:tgtEl>
                                          <p:spTgt spid="22733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7336"/>
                                        </p:tgtEl>
                                        <p:attrNameLst>
                                          <p:attrName>style.visibility</p:attrName>
                                        </p:attrNameLst>
                                      </p:cBhvr>
                                      <p:to>
                                        <p:strVal val="visible"/>
                                      </p:to>
                                    </p:set>
                                    <p:animEffect transition="in" filter="fade">
                                      <p:cBhvr>
                                        <p:cTn id="33" dur="1000"/>
                                        <p:tgtEl>
                                          <p:spTgt spid="227336"/>
                                        </p:tgtEl>
                                      </p:cBhvr>
                                    </p:animEffect>
                                    <p:anim calcmode="lin" valueType="num">
                                      <p:cBhvr>
                                        <p:cTn id="34" dur="1000" fill="hold"/>
                                        <p:tgtEl>
                                          <p:spTgt spid="227336"/>
                                        </p:tgtEl>
                                        <p:attrNameLst>
                                          <p:attrName>ppt_x</p:attrName>
                                        </p:attrNameLst>
                                      </p:cBhvr>
                                      <p:tavLst>
                                        <p:tav tm="0">
                                          <p:val>
                                            <p:strVal val="#ppt_x"/>
                                          </p:val>
                                        </p:tav>
                                        <p:tav tm="100000">
                                          <p:val>
                                            <p:strVal val="#ppt_x"/>
                                          </p:val>
                                        </p:tav>
                                      </p:tavLst>
                                    </p:anim>
                                    <p:anim calcmode="lin" valueType="num">
                                      <p:cBhvr>
                                        <p:cTn id="35" dur="1000" fill="hold"/>
                                        <p:tgtEl>
                                          <p:spTgt spid="2273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nimBg="1"/>
      <p:bldP spid="227333" grpId="0" animBg="1"/>
      <p:bldP spid="227334" grpId="0"/>
      <p:bldP spid="227335" grpId="0"/>
      <p:bldP spid="2273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14313"/>
            <a:ext cx="8229600" cy="900112"/>
          </a:xfrm>
        </p:spPr>
        <p:txBody>
          <a:bodyPr anchor="ctr"/>
          <a:lstStyle/>
          <a:p>
            <a:pPr eaLnBrk="1" hangingPunct="1"/>
            <a:r>
              <a:rPr lang="en-US" smtClean="0">
                <a:latin typeface="Trebuchet MS" pitchFamily="34" charset="0"/>
                <a:cs typeface="Trebuchet MS" pitchFamily="34" charset="0"/>
              </a:rPr>
              <a:t>The Open Passage Expedition:</a:t>
            </a:r>
            <a:br>
              <a:rPr lang="en-US" smtClean="0">
                <a:latin typeface="Trebuchet MS" pitchFamily="34" charset="0"/>
                <a:cs typeface="Trebuchet MS" pitchFamily="34" charset="0"/>
              </a:rPr>
            </a:br>
            <a:r>
              <a:rPr lang="en-US" smtClean="0">
                <a:latin typeface="Trebuchet MS" pitchFamily="34" charset="0"/>
                <a:cs typeface="Trebuchet MS" pitchFamily="34" charset="0"/>
              </a:rPr>
              <a:t>Sailing the Canadian Arctic</a:t>
            </a:r>
          </a:p>
        </p:txBody>
      </p:sp>
      <p:pic>
        <p:nvPicPr>
          <p:cNvPr id="25603" name="Content Placeholder 5" descr="Q_SeeandBeSeen_aroundamericas3.jpg"/>
          <p:cNvPicPr>
            <a:picLocks noGrp="1" noChangeAspect="1"/>
          </p:cNvPicPr>
          <p:nvPr>
            <p:ph sz="quarter" idx="13"/>
          </p:nvPr>
        </p:nvPicPr>
        <p:blipFill>
          <a:blip r:embed="rId3"/>
          <a:srcRect/>
          <a:stretch>
            <a:fillRect/>
          </a:stretch>
        </p:blipFill>
        <p:spPr>
          <a:xfrm>
            <a:off x="392112" y="1196686"/>
            <a:ext cx="2708275" cy="3029766"/>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4294967295"/>
          </p:nvPr>
        </p:nvSpPr>
        <p:spPr>
          <a:xfrm>
            <a:off x="685800" y="6356350"/>
            <a:ext cx="2286000" cy="365125"/>
          </a:xfrm>
          <a:prstGeom prst="rect">
            <a:avLst/>
          </a:prstGeom>
        </p:spPr>
        <p:txBody>
          <a:bodyPr/>
          <a:lstStyle/>
          <a:p>
            <a:pPr>
              <a:defRPr/>
            </a:pPr>
            <a:r>
              <a:rPr lang="en-US" smtClean="0"/>
              <a:t>Iridium Proprietary and Confidential</a:t>
            </a:r>
            <a:endParaRPr lang="en-US"/>
          </a:p>
        </p:txBody>
      </p:sp>
      <p:sp>
        <p:nvSpPr>
          <p:cNvPr id="5" name="Slide Number Placeholder 4"/>
          <p:cNvSpPr>
            <a:spLocks noGrp="1"/>
          </p:cNvSpPr>
          <p:nvPr>
            <p:ph type="sldNum" sz="quarter" idx="4294967295"/>
          </p:nvPr>
        </p:nvSpPr>
        <p:spPr>
          <a:xfrm>
            <a:off x="228600" y="6356350"/>
            <a:ext cx="457200" cy="365125"/>
          </a:xfrm>
          <a:prstGeom prst="rect">
            <a:avLst/>
          </a:prstGeom>
        </p:spPr>
        <p:txBody>
          <a:bodyPr/>
          <a:lstStyle/>
          <a:p>
            <a:pPr>
              <a:defRPr/>
            </a:pPr>
            <a:fld id="{7763F213-2F10-4AE6-B01D-3898E4531A0F}" type="slidenum">
              <a:rPr lang="en-US" smtClean="0"/>
              <a:pPr>
                <a:defRPr/>
              </a:pPr>
              <a:t>31</a:t>
            </a:fld>
            <a:endParaRPr lang="en-US"/>
          </a:p>
        </p:txBody>
      </p:sp>
      <p:sp>
        <p:nvSpPr>
          <p:cNvPr id="25607" name="TextBox 6"/>
          <p:cNvSpPr txBox="1">
            <a:spLocks noChangeArrowheads="1"/>
          </p:cNvSpPr>
          <p:nvPr/>
        </p:nvSpPr>
        <p:spPr bwMode="auto">
          <a:xfrm>
            <a:off x="885825" y="4629151"/>
            <a:ext cx="7558088" cy="1477963"/>
          </a:xfrm>
          <a:prstGeom prst="rect">
            <a:avLst/>
          </a:prstGeom>
          <a:noFill/>
          <a:ln w="9525">
            <a:noFill/>
            <a:miter lim="800000"/>
            <a:headEnd/>
            <a:tailEnd/>
          </a:ln>
        </p:spPr>
        <p:txBody>
          <a:bodyPr>
            <a:spAutoFit/>
          </a:bodyPr>
          <a:lstStyle/>
          <a:p>
            <a:pPr>
              <a:buClr>
                <a:schemeClr val="accent1"/>
              </a:buClr>
              <a:buSzPct val="120000"/>
              <a:buFont typeface="Arial" pitchFamily="34" charset="0"/>
              <a:buChar char="•"/>
            </a:pPr>
            <a:r>
              <a:rPr lang="en-US" sz="1600" dirty="0"/>
              <a:t> </a:t>
            </a:r>
            <a:r>
              <a:rPr lang="en-US" sz="1800" dirty="0">
                <a:solidFill>
                  <a:srgbClr val="97A4AE"/>
                </a:solidFill>
              </a:rPr>
              <a:t>S/V Silent Sound (4 crew) 7,000 miles in 4 months from Victoria, BC</a:t>
            </a:r>
          </a:p>
          <a:p>
            <a:pPr>
              <a:buClr>
                <a:schemeClr val="accent1"/>
              </a:buClr>
              <a:buSzPct val="110000"/>
            </a:pPr>
            <a:r>
              <a:rPr lang="en-US" sz="1800" dirty="0">
                <a:solidFill>
                  <a:srgbClr val="97A4AE"/>
                </a:solidFill>
              </a:rPr>
              <a:t>  to Halifax, NS over the top of Alaska and Canada</a:t>
            </a:r>
          </a:p>
          <a:p>
            <a:pPr>
              <a:buClr>
                <a:schemeClr val="accent1"/>
              </a:buClr>
              <a:buSzPct val="110000"/>
              <a:buFont typeface="Arial" pitchFamily="34" charset="0"/>
              <a:buChar char="•"/>
            </a:pPr>
            <a:r>
              <a:rPr lang="en-US" sz="1800" dirty="0">
                <a:solidFill>
                  <a:srgbClr val="97A4AE"/>
                </a:solidFill>
              </a:rPr>
              <a:t> Relying on </a:t>
            </a:r>
            <a:r>
              <a:rPr lang="en-US" sz="1800" b="1" dirty="0">
                <a:solidFill>
                  <a:srgbClr val="97A4AE"/>
                </a:solidFill>
              </a:rPr>
              <a:t>Blue Sky Network</a:t>
            </a:r>
            <a:r>
              <a:rPr lang="en-US" sz="1800" dirty="0">
                <a:solidFill>
                  <a:srgbClr val="97A4AE"/>
                </a:solidFill>
              </a:rPr>
              <a:t>’s </a:t>
            </a:r>
            <a:r>
              <a:rPr lang="en-US" sz="1800" dirty="0" smtClean="0">
                <a:solidFill>
                  <a:srgbClr val="97A4AE"/>
                </a:solidFill>
              </a:rPr>
              <a:t>Iridium-based </a:t>
            </a:r>
            <a:r>
              <a:rPr lang="en-US" sz="1800" dirty="0">
                <a:solidFill>
                  <a:srgbClr val="97A4AE"/>
                </a:solidFill>
              </a:rPr>
              <a:t>D2000 GPS Tracking</a:t>
            </a:r>
          </a:p>
          <a:p>
            <a:pPr>
              <a:buClr>
                <a:schemeClr val="accent1"/>
              </a:buClr>
              <a:buSzPct val="110000"/>
            </a:pPr>
            <a:r>
              <a:rPr lang="en-US" sz="1800" dirty="0">
                <a:solidFill>
                  <a:srgbClr val="97A4AE"/>
                </a:solidFill>
              </a:rPr>
              <a:t>  Device and  Iridium 9555 Satellite Phone for real time tracking and</a:t>
            </a:r>
          </a:p>
          <a:p>
            <a:pPr>
              <a:buClr>
                <a:schemeClr val="accent1"/>
              </a:buClr>
              <a:buSzPct val="110000"/>
            </a:pPr>
            <a:r>
              <a:rPr lang="en-US" sz="1800" dirty="0">
                <a:solidFill>
                  <a:srgbClr val="97A4AE"/>
                </a:solidFill>
              </a:rPr>
              <a:t>  critical voice and data communications</a:t>
            </a:r>
          </a:p>
        </p:txBody>
      </p:sp>
      <p:pic>
        <p:nvPicPr>
          <p:cNvPr id="25608" name="Picture 8" descr="Blue Sky Network">
            <a:hlinkClick r:id="rId4"/>
          </p:cNvPr>
          <p:cNvPicPr>
            <a:picLocks noChangeAspect="1" noChangeArrowheads="1"/>
          </p:cNvPicPr>
          <p:nvPr/>
        </p:nvPicPr>
        <p:blipFill>
          <a:blip r:embed="rId5"/>
          <a:srcRect/>
          <a:stretch>
            <a:fillRect/>
          </a:stretch>
        </p:blipFill>
        <p:spPr bwMode="auto">
          <a:xfrm>
            <a:off x="6705600" y="395288"/>
            <a:ext cx="1695450" cy="6667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3599498" y="1187647"/>
            <a:ext cx="4058603" cy="2536627"/>
          </a:xfrm>
          <a:prstGeom prst="rect">
            <a:avLst/>
          </a:prstGeom>
          <a:ln>
            <a:noFill/>
          </a:ln>
          <a:effectLst>
            <a:outerShdw blurRad="292100" dist="139700" dir="2700000" algn="tl" rotWithShape="0">
              <a:srgbClr val="333333">
                <a:alpha val="65000"/>
              </a:srgbClr>
            </a:outerShdw>
          </a:effectLst>
        </p:spPr>
      </p:pic>
      <p:pic>
        <p:nvPicPr>
          <p:cNvPr id="25606" name="Picture 7" descr="NW Passage.jpg"/>
          <p:cNvPicPr>
            <a:picLocks noChangeAspect="1"/>
          </p:cNvPicPr>
          <p:nvPr/>
        </p:nvPicPr>
        <p:blipFill>
          <a:blip r:embed="rId7"/>
          <a:srcRect/>
          <a:stretch>
            <a:fillRect/>
          </a:stretch>
        </p:blipFill>
        <p:spPr bwMode="auto">
          <a:xfrm>
            <a:off x="6396037" y="2765248"/>
            <a:ext cx="2447925" cy="1555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5277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Background_1.png"/>
          <p:cNvPicPr>
            <a:picLocks noChangeAspect="1"/>
          </p:cNvPicPr>
          <p:nvPr/>
        </p:nvPicPr>
        <p:blipFill>
          <a:blip r:embed="rId3"/>
          <a:srcRect/>
          <a:stretch>
            <a:fillRect/>
          </a:stretch>
        </p:blipFill>
        <p:spPr bwMode="auto">
          <a:xfrm>
            <a:off x="0" y="-22225"/>
            <a:ext cx="9144000" cy="936625"/>
          </a:xfrm>
          <a:prstGeom prst="rect">
            <a:avLst/>
          </a:prstGeom>
          <a:noFill/>
          <a:ln w="9525">
            <a:noFill/>
            <a:miter lim="800000"/>
            <a:headEnd/>
            <a:tailEnd/>
          </a:ln>
        </p:spPr>
      </p:pic>
      <p:pic>
        <p:nvPicPr>
          <p:cNvPr id="172034" name="Picture 2"/>
          <p:cNvPicPr>
            <a:picLocks noChangeAspect="1" noChangeArrowheads="1"/>
          </p:cNvPicPr>
          <p:nvPr/>
        </p:nvPicPr>
        <p:blipFill>
          <a:blip r:embed="rId4"/>
          <a:srcRect/>
          <a:stretch>
            <a:fillRect/>
          </a:stretch>
        </p:blipFill>
        <p:spPr bwMode="auto">
          <a:xfrm>
            <a:off x="3814764" y="4062420"/>
            <a:ext cx="1917962" cy="1824033"/>
          </a:xfrm>
          <a:prstGeom prst="rect">
            <a:avLst/>
          </a:prstGeom>
          <a:ln>
            <a:solidFill>
              <a:schemeClr val="bg2">
                <a:lumMod val="10000"/>
              </a:schemeClr>
            </a:solidFill>
          </a:ln>
          <a:effectLst>
            <a:outerShdw blurRad="292100" dist="139700" dir="2700000" algn="tl" rotWithShape="0">
              <a:srgbClr val="333333">
                <a:alpha val="65000"/>
              </a:srgbClr>
            </a:outerShdw>
          </a:effectLst>
        </p:spPr>
      </p:pic>
      <p:sp>
        <p:nvSpPr>
          <p:cNvPr id="172035" name="Rectangle 3"/>
          <p:cNvSpPr>
            <a:spLocks noGrp="1" noChangeArrowheads="1"/>
          </p:cNvSpPr>
          <p:nvPr>
            <p:ph type="title"/>
          </p:nvPr>
        </p:nvSpPr>
        <p:spPr/>
        <p:txBody>
          <a:bodyPr/>
          <a:lstStyle/>
          <a:p>
            <a:r>
              <a:rPr lang="en-GB" dirty="0" smtClean="0"/>
              <a:t>Royal National Lifeboat Institution</a:t>
            </a:r>
            <a:br>
              <a:rPr lang="en-GB" dirty="0" smtClean="0"/>
            </a:br>
            <a:r>
              <a:rPr lang="en-GB" dirty="0" smtClean="0"/>
              <a:t>Man Overboard Guardian</a:t>
            </a:r>
            <a:endParaRPr lang="en-US" dirty="0" smtClean="0"/>
          </a:p>
        </p:txBody>
      </p:sp>
      <p:sp>
        <p:nvSpPr>
          <p:cNvPr id="16" name="Content Placeholder 15"/>
          <p:cNvSpPr>
            <a:spLocks noGrp="1"/>
          </p:cNvSpPr>
          <p:nvPr>
            <p:ph sz="quarter" idx="13"/>
          </p:nvPr>
        </p:nvSpPr>
        <p:spPr>
          <a:xfrm>
            <a:off x="457200" y="1114424"/>
            <a:ext cx="5414963" cy="1871663"/>
          </a:xfrm>
        </p:spPr>
        <p:txBody>
          <a:bodyPr>
            <a:normAutofit fontScale="92500" lnSpcReduction="10000"/>
          </a:bodyPr>
          <a:lstStyle/>
          <a:p>
            <a:r>
              <a:rPr lang="en-GB" dirty="0" smtClean="0"/>
              <a:t>Vessel overdue – hourly transmissions</a:t>
            </a:r>
          </a:p>
          <a:p>
            <a:r>
              <a:rPr lang="en-GB" dirty="0" smtClean="0"/>
              <a:t>Man Overboard</a:t>
            </a:r>
          </a:p>
          <a:p>
            <a:r>
              <a:rPr lang="en-GB" dirty="0" smtClean="0"/>
              <a:t>UK fishing fleets</a:t>
            </a:r>
          </a:p>
          <a:p>
            <a:r>
              <a:rPr lang="en-GB" dirty="0" smtClean="0"/>
              <a:t>RNLI / AWS / McMurdo / Iridium Satellite</a:t>
            </a:r>
          </a:p>
          <a:p>
            <a:r>
              <a:rPr lang="en-GB" dirty="0" smtClean="0"/>
              <a:t>Lives saved</a:t>
            </a:r>
            <a:endParaRPr lang="en-GB" dirty="0"/>
          </a:p>
        </p:txBody>
      </p:sp>
      <p:pic>
        <p:nvPicPr>
          <p:cNvPr id="172036" name="Picture 4" descr="mobg"/>
          <p:cNvPicPr>
            <a:picLocks noChangeAspect="1" noChangeArrowheads="1"/>
          </p:cNvPicPr>
          <p:nvPr/>
        </p:nvPicPr>
        <p:blipFill>
          <a:blip r:embed="rId5"/>
          <a:srcRect l="5165" r="6929" b="7783"/>
          <a:stretch>
            <a:fillRect/>
          </a:stretch>
        </p:blipFill>
        <p:spPr bwMode="auto">
          <a:xfrm>
            <a:off x="228601" y="3443296"/>
            <a:ext cx="3335203" cy="3143250"/>
          </a:xfrm>
          <a:prstGeom prst="rect">
            <a:avLst/>
          </a:prstGeom>
          <a:ln>
            <a:solidFill>
              <a:schemeClr val="bg2">
                <a:lumMod val="10000"/>
              </a:schemeClr>
            </a:solidFill>
          </a:ln>
          <a:effectLst>
            <a:outerShdw blurRad="292100" dist="139700" dir="2700000" algn="tl" rotWithShape="0">
              <a:srgbClr val="333333">
                <a:alpha val="65000"/>
              </a:srgbClr>
            </a:outerShdw>
          </a:effectLst>
        </p:spPr>
      </p:pic>
      <p:pic>
        <p:nvPicPr>
          <p:cNvPr id="7" name="Picture 4" descr="RCS"/>
          <p:cNvPicPr>
            <a:picLocks noChangeAspect="1" noChangeArrowheads="1"/>
          </p:cNvPicPr>
          <p:nvPr/>
        </p:nvPicPr>
        <p:blipFill>
          <a:blip r:embed="rId6"/>
          <a:srcRect/>
          <a:stretch>
            <a:fillRect/>
          </a:stretch>
        </p:blipFill>
        <p:spPr bwMode="auto">
          <a:xfrm>
            <a:off x="5962741" y="1281586"/>
            <a:ext cx="2752724" cy="1841031"/>
          </a:xfrm>
          <a:prstGeom prst="rect">
            <a:avLst/>
          </a:prstGeom>
          <a:ln>
            <a:solidFill>
              <a:schemeClr val="bg2">
                <a:lumMod val="10000"/>
              </a:schemeClr>
            </a:solidFill>
          </a:ln>
          <a:effectLst>
            <a:outerShdw blurRad="292100" dist="139700" dir="2700000" algn="tl" rotWithShape="0">
              <a:srgbClr val="333333">
                <a:alpha val="65000"/>
              </a:srgbClr>
            </a:outerShdw>
          </a:effectLst>
        </p:spPr>
      </p:pic>
      <p:pic>
        <p:nvPicPr>
          <p:cNvPr id="13" name="Picture 7" descr="FullColnoborderWhiteType"/>
          <p:cNvPicPr>
            <a:picLocks noChangeAspect="1" noChangeArrowheads="1"/>
          </p:cNvPicPr>
          <p:nvPr/>
        </p:nvPicPr>
        <p:blipFill>
          <a:blip r:embed="rId7" cstate="print">
            <a:clrChange>
              <a:clrFrom>
                <a:srgbClr val="000066"/>
              </a:clrFrom>
              <a:clrTo>
                <a:srgbClr val="000066">
                  <a:alpha val="0"/>
                </a:srgbClr>
              </a:clrTo>
            </a:clrChange>
          </a:blip>
          <a:srcRect/>
          <a:stretch>
            <a:fillRect/>
          </a:stretch>
        </p:blipFill>
        <p:spPr bwMode="auto">
          <a:xfrm>
            <a:off x="7872411" y="-28575"/>
            <a:ext cx="1228725" cy="729300"/>
          </a:xfrm>
          <a:prstGeom prst="rect">
            <a:avLst/>
          </a:prstGeom>
          <a:ln>
            <a:noFill/>
          </a:ln>
          <a:effectLst>
            <a:outerShdw blurRad="292100" dist="139700" dir="2700000" algn="tl" rotWithShape="0">
              <a:srgbClr val="333333">
                <a:alpha val="65000"/>
              </a:srgbClr>
            </a:outerShdw>
          </a:effectLst>
        </p:spPr>
      </p:pic>
      <p:pic>
        <p:nvPicPr>
          <p:cNvPr id="63492" name="Picture 4" descr="The MOB Guardian unit"/>
          <p:cNvPicPr>
            <a:picLocks noChangeAspect="1" noChangeArrowheads="1"/>
          </p:cNvPicPr>
          <p:nvPr/>
        </p:nvPicPr>
        <p:blipFill>
          <a:blip r:embed="rId8"/>
          <a:srcRect/>
          <a:stretch>
            <a:fillRect/>
          </a:stretch>
        </p:blipFill>
        <p:spPr bwMode="auto">
          <a:xfrm>
            <a:off x="6005513" y="4068765"/>
            <a:ext cx="2790825" cy="1800225"/>
          </a:xfrm>
          <a:prstGeom prst="rect">
            <a:avLst/>
          </a:prstGeom>
          <a:ln>
            <a:solidFill>
              <a:schemeClr val="bg2">
                <a:lumMod val="1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036899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908425" y="406400"/>
            <a:ext cx="5486400" cy="762000"/>
          </a:xfrm>
        </p:spPr>
        <p:txBody>
          <a:bodyPr>
            <a:normAutofit fontScale="90000"/>
          </a:bodyPr>
          <a:lstStyle/>
          <a:p>
            <a:pPr eaLnBrk="1" hangingPunct="1"/>
            <a:r>
              <a:rPr lang="en-US" sz="2300" smtClean="0">
                <a:latin typeface="Trebuchet MS" pitchFamily="34" charset="0"/>
                <a:cs typeface="Trebuchet MS" pitchFamily="34" charset="0"/>
              </a:rPr>
              <a:t>Iridium Everywhere</a:t>
            </a:r>
            <a:br>
              <a:rPr lang="en-US" sz="2300" smtClean="0">
                <a:latin typeface="Trebuchet MS" pitchFamily="34" charset="0"/>
                <a:cs typeface="Trebuchet MS" pitchFamily="34" charset="0"/>
              </a:rPr>
            </a:br>
            <a:r>
              <a:rPr lang="en-US" sz="2300" smtClean="0">
                <a:solidFill>
                  <a:srgbClr val="FFA71B"/>
                </a:solidFill>
                <a:latin typeface="Trebuchet MS" pitchFamily="34" charset="0"/>
                <a:cs typeface="Trebuchet MS" pitchFamily="34" charset="0"/>
              </a:rPr>
              <a:t>The Facts Speak for Themselves</a:t>
            </a:r>
          </a:p>
        </p:txBody>
      </p:sp>
      <p:sp>
        <p:nvSpPr>
          <p:cNvPr id="3" name="Content Placeholder 2"/>
          <p:cNvSpPr>
            <a:spLocks noGrp="1"/>
          </p:cNvSpPr>
          <p:nvPr>
            <p:ph type="body" sz="half" idx="2"/>
          </p:nvPr>
        </p:nvSpPr>
        <p:spPr>
          <a:xfrm>
            <a:off x="3919538" y="1320800"/>
            <a:ext cx="5097462" cy="4716463"/>
          </a:xfrm>
        </p:spPr>
        <p:txBody>
          <a:bodyPr rtlCol="0">
            <a:normAutofit/>
          </a:bodyPr>
          <a:lstStyle/>
          <a:p>
            <a:pPr eaLnBrk="1" fontAlgn="auto" hangingPunct="1">
              <a:buFont typeface="Wingdings" pitchFamily="-123" charset="2"/>
              <a:buNone/>
              <a:defRPr/>
            </a:pPr>
            <a:r>
              <a:rPr lang="en-US" sz="1600" b="1" dirty="0" smtClean="0">
                <a:solidFill>
                  <a:schemeClr val="tx1">
                    <a:lumMod val="60000"/>
                    <a:lumOff val="40000"/>
                  </a:schemeClr>
                </a:solidFill>
                <a:ea typeface="+mn-ea"/>
              </a:rPr>
              <a:t>Iridium delivers the world without limits, without compromise and without exception. </a:t>
            </a:r>
            <a:endParaRPr lang="en-US" sz="1600" dirty="0" smtClean="0">
              <a:solidFill>
                <a:schemeClr val="tx1">
                  <a:lumMod val="60000"/>
                  <a:lumOff val="40000"/>
                </a:schemeClr>
              </a:solidFill>
              <a:ea typeface="+mn-ea"/>
            </a:endParaRPr>
          </a:p>
          <a:p>
            <a:pPr eaLnBrk="1" fontAlgn="auto" hangingPunct="1">
              <a:buFont typeface="Arial"/>
              <a:buNone/>
              <a:defRPr/>
            </a:pPr>
            <a:r>
              <a:rPr lang="en-US" sz="1600" dirty="0" smtClean="0">
                <a:solidFill>
                  <a:schemeClr val="accent1"/>
                </a:solidFill>
                <a:ea typeface="+mn-ea"/>
              </a:rPr>
              <a:t>Iridium</a:t>
            </a:r>
            <a:r>
              <a:rPr lang="en-US" sz="1600" dirty="0" smtClean="0">
                <a:solidFill>
                  <a:schemeClr val="tx1"/>
                </a:solidFill>
                <a:ea typeface="+mn-ea"/>
              </a:rPr>
              <a:t> covers every inch of the Earth’s surface</a:t>
            </a:r>
          </a:p>
          <a:p>
            <a:pPr eaLnBrk="1" fontAlgn="auto" hangingPunct="1">
              <a:buFont typeface="Arial"/>
              <a:buNone/>
              <a:defRPr/>
            </a:pPr>
            <a:r>
              <a:rPr lang="en-US" sz="1600" dirty="0" smtClean="0">
                <a:solidFill>
                  <a:srgbClr val="FFA71B"/>
                </a:solidFill>
                <a:ea typeface="+mn-ea"/>
              </a:rPr>
              <a:t>Iridium</a:t>
            </a:r>
            <a:r>
              <a:rPr lang="en-US" sz="1600" dirty="0" smtClean="0">
                <a:solidFill>
                  <a:schemeClr val="tx1"/>
                </a:solidFill>
                <a:ea typeface="+mn-ea"/>
              </a:rPr>
              <a:t> is unmatched for secure, near real-time services and network availability</a:t>
            </a:r>
          </a:p>
          <a:p>
            <a:pPr eaLnBrk="1" fontAlgn="auto" hangingPunct="1">
              <a:buFont typeface="Arial"/>
              <a:buNone/>
              <a:defRPr/>
            </a:pPr>
            <a:r>
              <a:rPr lang="en-US" sz="1600" dirty="0" smtClean="0">
                <a:solidFill>
                  <a:srgbClr val="FFA71B"/>
                </a:solidFill>
                <a:ea typeface="+mn-ea"/>
              </a:rPr>
              <a:t>Iridium</a:t>
            </a:r>
            <a:r>
              <a:rPr lang="en-US" sz="1600" dirty="0" smtClean="0">
                <a:solidFill>
                  <a:schemeClr val="tx1"/>
                </a:solidFill>
                <a:ea typeface="+mn-ea"/>
              </a:rPr>
              <a:t> manufactures rugged, reliable and easy to integrate devices</a:t>
            </a:r>
          </a:p>
          <a:p>
            <a:pPr eaLnBrk="1" fontAlgn="auto" hangingPunct="1">
              <a:buFont typeface="Arial"/>
              <a:buNone/>
              <a:defRPr/>
            </a:pPr>
            <a:r>
              <a:rPr lang="en-US" sz="1600" dirty="0" smtClean="0">
                <a:solidFill>
                  <a:srgbClr val="FFA71B"/>
                </a:solidFill>
                <a:ea typeface="+mn-ea"/>
              </a:rPr>
              <a:t>Iridium</a:t>
            </a:r>
            <a:r>
              <a:rPr lang="en-US" sz="1600" dirty="0" smtClean="0">
                <a:solidFill>
                  <a:schemeClr val="tx1"/>
                </a:solidFill>
                <a:ea typeface="+mn-ea"/>
              </a:rPr>
              <a:t> creates </a:t>
            </a:r>
            <a:r>
              <a:rPr lang="en-US" sz="1600" i="1" dirty="0" smtClean="0">
                <a:solidFill>
                  <a:schemeClr val="tx1"/>
                </a:solidFill>
                <a:ea typeface="+mn-ea"/>
              </a:rPr>
              <a:t>Reliable Critical Lifelines</a:t>
            </a:r>
            <a:r>
              <a:rPr lang="en-US" sz="1600" dirty="0" smtClean="0">
                <a:solidFill>
                  <a:schemeClr val="tx1"/>
                </a:solidFill>
                <a:ea typeface="+mn-ea"/>
              </a:rPr>
              <a:t> with hundreds of mission critical applications </a:t>
            </a:r>
          </a:p>
          <a:p>
            <a:pPr eaLnBrk="1" fontAlgn="auto" hangingPunct="1">
              <a:buFont typeface="Arial"/>
              <a:buNone/>
              <a:defRPr/>
            </a:pPr>
            <a:r>
              <a:rPr lang="en-US" sz="1600" dirty="0" smtClean="0">
                <a:solidFill>
                  <a:srgbClr val="FFA71B"/>
                </a:solidFill>
                <a:ea typeface="+mn-ea"/>
              </a:rPr>
              <a:t>Iridium</a:t>
            </a:r>
            <a:r>
              <a:rPr lang="en-US" sz="1600" dirty="0" smtClean="0">
                <a:solidFill>
                  <a:schemeClr val="tx1"/>
                </a:solidFill>
                <a:ea typeface="+mn-ea"/>
              </a:rPr>
              <a:t> is advancing the way global enterprises do business</a:t>
            </a:r>
          </a:p>
          <a:p>
            <a:pPr eaLnBrk="1" fontAlgn="auto" hangingPunct="1">
              <a:buFont typeface="Arial"/>
              <a:buNone/>
              <a:defRPr/>
            </a:pPr>
            <a:r>
              <a:rPr lang="en-US" sz="1600" dirty="0" smtClean="0">
                <a:solidFill>
                  <a:srgbClr val="FFA71B"/>
                </a:solidFill>
                <a:ea typeface="+mn-ea"/>
              </a:rPr>
              <a:t>Iridium</a:t>
            </a:r>
            <a:r>
              <a:rPr lang="en-US" sz="1600" dirty="0" smtClean="0">
                <a:solidFill>
                  <a:schemeClr val="tx1"/>
                </a:solidFill>
                <a:ea typeface="+mn-ea"/>
              </a:rPr>
              <a:t> is growing, profitable and on-track to launch Iridium NEXT</a:t>
            </a:r>
          </a:p>
          <a:p>
            <a:pPr eaLnBrk="1" fontAlgn="auto" hangingPunct="1">
              <a:buFont typeface="Wingdings" pitchFamily="-123" charset="2"/>
              <a:buNone/>
              <a:defRPr/>
            </a:pPr>
            <a:endParaRPr lang="en-US" sz="1600" dirty="0" smtClean="0">
              <a:solidFill>
                <a:schemeClr val="tx1"/>
              </a:solidFill>
              <a:ea typeface="+mn-ea"/>
            </a:endParaRPr>
          </a:p>
        </p:txBody>
      </p:sp>
      <p:sp>
        <p:nvSpPr>
          <p:cNvPr id="4" name="Footer Placeholder 3"/>
          <p:cNvSpPr>
            <a:spLocks noGrp="1"/>
          </p:cNvSpPr>
          <p:nvPr>
            <p:ph type="ftr" sz="quarter" idx="11"/>
          </p:nvPr>
        </p:nvSpPr>
        <p:spPr/>
        <p:txBody>
          <a:bodyPr/>
          <a:lstStyle/>
          <a:p>
            <a:pPr>
              <a:defRPr/>
            </a:pPr>
            <a:r>
              <a:rPr lang="en-US"/>
              <a:t>Iridium Proprietary and Confidential</a:t>
            </a:r>
          </a:p>
        </p:txBody>
      </p:sp>
      <p:sp>
        <p:nvSpPr>
          <p:cNvPr id="5" name="Slide Number Placeholder 4"/>
          <p:cNvSpPr>
            <a:spLocks noGrp="1"/>
          </p:cNvSpPr>
          <p:nvPr>
            <p:ph type="sldNum" sz="quarter" idx="12"/>
          </p:nvPr>
        </p:nvSpPr>
        <p:spPr/>
        <p:txBody>
          <a:bodyPr/>
          <a:lstStyle/>
          <a:p>
            <a:pPr>
              <a:defRPr/>
            </a:pPr>
            <a:fld id="{801886EF-0A04-4CF3-81CE-ED13FCA47756}" type="slidenum">
              <a:rPr lang="en-US"/>
              <a:pPr>
                <a:defRPr/>
              </a:pPr>
              <a:t>33</a:t>
            </a:fld>
            <a:endParaRPr lang="en-US"/>
          </a:p>
        </p:txBody>
      </p:sp>
      <p:pic>
        <p:nvPicPr>
          <p:cNvPr id="33798" name="Picture 6" descr="Globes small west.png"/>
          <p:cNvPicPr>
            <a:picLocks noChangeAspect="1"/>
          </p:cNvPicPr>
          <p:nvPr/>
        </p:nvPicPr>
        <p:blipFill>
          <a:blip r:embed="rId3"/>
          <a:srcRect/>
          <a:stretch>
            <a:fillRect/>
          </a:stretch>
        </p:blipFill>
        <p:spPr bwMode="auto">
          <a:xfrm>
            <a:off x="-119063" y="2338388"/>
            <a:ext cx="3962401" cy="3724275"/>
          </a:xfrm>
          <a:prstGeom prst="rect">
            <a:avLst/>
          </a:prstGeom>
          <a:noFill/>
          <a:ln w="9525">
            <a:noFill/>
            <a:miter lim="800000"/>
            <a:headEnd/>
            <a:tailEnd/>
          </a:ln>
        </p:spPr>
      </p:pic>
    </p:spTree>
    <p:extLst>
      <p:ext uri="{BB962C8B-B14F-4D97-AF65-F5344CB8AC3E}">
        <p14:creationId xmlns:p14="http://schemas.microsoft.com/office/powerpoint/2010/main" val="252055536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Iridium Proprietary and Confidential</a:t>
            </a:r>
            <a:endParaRPr lang="en-US" dirty="0"/>
          </a:p>
        </p:txBody>
      </p:sp>
      <p:sp>
        <p:nvSpPr>
          <p:cNvPr id="4" name="Slide Number Placeholder 3"/>
          <p:cNvSpPr>
            <a:spLocks noGrp="1"/>
          </p:cNvSpPr>
          <p:nvPr>
            <p:ph type="sldNum" sz="quarter" idx="12"/>
          </p:nvPr>
        </p:nvSpPr>
        <p:spPr/>
        <p:txBody>
          <a:bodyPr/>
          <a:lstStyle/>
          <a:p>
            <a:fld id="{D50FB364-4D2E-DF41-B5B8-FA356FFC585C}" type="slidenum">
              <a:rPr lang="en-US" smtClean="0"/>
              <a:pPr/>
              <a:t>34</a:t>
            </a:fld>
            <a:endParaRPr lang="en-US" dirty="0"/>
          </a:p>
        </p:txBody>
      </p:sp>
      <p:sp>
        <p:nvSpPr>
          <p:cNvPr id="5" name="Content Placeholder 4"/>
          <p:cNvSpPr>
            <a:spLocks noGrp="1"/>
          </p:cNvSpPr>
          <p:nvPr>
            <p:ph sz="quarter" idx="13"/>
          </p:nvPr>
        </p:nvSpPr>
        <p:spPr/>
        <p:txBody>
          <a:bodyPr/>
          <a:lstStyle/>
          <a:p>
            <a:endParaRPr lang="en-GB"/>
          </a:p>
        </p:txBody>
      </p:sp>
    </p:spTree>
    <p:extLst>
      <p:ext uri="{BB962C8B-B14F-4D97-AF65-F5344CB8AC3E}">
        <p14:creationId xmlns:p14="http://schemas.microsoft.com/office/powerpoint/2010/main" val="19503928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t>Iridium’s Long-Term Competitive Advantage</a:t>
            </a:r>
            <a:endParaRPr lang="en-US" dirty="0"/>
          </a:p>
        </p:txBody>
      </p:sp>
      <p:sp>
        <p:nvSpPr>
          <p:cNvPr id="8" name="Rectangle 2"/>
          <p:cNvSpPr txBox="1">
            <a:spLocks noChangeArrowheads="1"/>
          </p:cNvSpPr>
          <p:nvPr/>
        </p:nvSpPr>
        <p:spPr>
          <a:xfrm>
            <a:off x="457200" y="1081088"/>
            <a:ext cx="8229600" cy="671512"/>
          </a:xfrm>
          <a:prstGeom prst="rect">
            <a:avLst/>
          </a:prstGeom>
        </p:spPr>
        <p:txBody>
          <a:bodyPr/>
          <a:lstStyle/>
          <a:p>
            <a:pPr marL="0" marR="0" lvl="0" indent="0" algn="l" defTabSz="457200" rtl="0" eaLnBrk="1" fontAlgn="auto" latinLnBrk="0" hangingPunct="1">
              <a:lnSpc>
                <a:spcPct val="100000"/>
              </a:lnSpc>
              <a:spcBef>
                <a:spcPct val="20000"/>
              </a:spcBef>
              <a:spcAft>
                <a:spcPts val="400"/>
              </a:spcAft>
              <a:buClr>
                <a:srgbClr val="FFB719"/>
              </a:buClr>
              <a:buSzPct val="120000"/>
              <a:buFont typeface="Wingdings" pitchFamily="2" charset="2"/>
              <a:buNone/>
              <a:tabLst/>
              <a:defRPr/>
            </a:pPr>
            <a:r>
              <a:rPr lang="en-US" sz="2000" b="1" dirty="0" smtClean="0">
                <a:latin typeface="Trebuchet MS"/>
                <a:cs typeface="Trebuchet MS"/>
              </a:rPr>
              <a:t>Our satellite network provides a superior and differentiated experience for our customers</a:t>
            </a:r>
            <a:endParaRPr kumimoji="0" lang="en-US" sz="2000" b="1" i="0" u="none" strike="noStrike" kern="1200" cap="none" spc="0" normalizeH="0" baseline="0" noProof="0" dirty="0">
              <a:ln>
                <a:noFill/>
              </a:ln>
              <a:effectLst/>
              <a:uLnTx/>
              <a:uFillTx/>
              <a:latin typeface="Trebuchet MS"/>
              <a:ea typeface="+mn-ea"/>
              <a:cs typeface="Trebuchet MS"/>
            </a:endParaRPr>
          </a:p>
        </p:txBody>
      </p:sp>
      <p:sp>
        <p:nvSpPr>
          <p:cNvPr id="9" name="Content Placeholder 7"/>
          <p:cNvSpPr>
            <a:spLocks noGrp="1"/>
          </p:cNvSpPr>
          <p:nvPr>
            <p:ph sz="quarter" idx="13"/>
          </p:nvPr>
        </p:nvSpPr>
        <p:spPr>
          <a:xfrm>
            <a:off x="381000" y="1873250"/>
            <a:ext cx="4267200" cy="4375150"/>
          </a:xfrm>
        </p:spPr>
        <p:txBody>
          <a:bodyPr>
            <a:normAutofit/>
          </a:bodyPr>
          <a:lstStyle/>
          <a:p>
            <a:r>
              <a:rPr lang="en-US" sz="1800" dirty="0">
                <a:solidFill>
                  <a:schemeClr val="bg1">
                    <a:lumMod val="50000"/>
                  </a:schemeClr>
                </a:solidFill>
              </a:rPr>
              <a:t>U</a:t>
            </a:r>
            <a:r>
              <a:rPr lang="en-US" sz="1800" dirty="0" smtClean="0">
                <a:solidFill>
                  <a:schemeClr val="bg1">
                    <a:lumMod val="50000"/>
                  </a:schemeClr>
                </a:solidFill>
              </a:rPr>
              <a:t>nique LEO constellation sets us apart from MEO and GEO systems</a:t>
            </a:r>
          </a:p>
          <a:p>
            <a:r>
              <a:rPr lang="en-US" sz="1800" dirty="0" smtClean="0">
                <a:solidFill>
                  <a:schemeClr val="bg1">
                    <a:lumMod val="50000"/>
                  </a:schemeClr>
                </a:solidFill>
              </a:rPr>
              <a:t>Shorter distance to satellites results in a better customer experience</a:t>
            </a:r>
          </a:p>
          <a:p>
            <a:r>
              <a:rPr lang="en-US" sz="1800" dirty="0" smtClean="0">
                <a:solidFill>
                  <a:schemeClr val="bg1">
                    <a:lumMod val="50000"/>
                  </a:schemeClr>
                </a:solidFill>
              </a:rPr>
              <a:t>Cross-linked and overlapping “mesh” architecture </a:t>
            </a:r>
          </a:p>
          <a:p>
            <a:r>
              <a:rPr lang="en-US" sz="1800" dirty="0">
                <a:solidFill>
                  <a:schemeClr val="bg1">
                    <a:lumMod val="50000"/>
                  </a:schemeClr>
                </a:solidFill>
              </a:rPr>
              <a:t>D</a:t>
            </a:r>
            <a:r>
              <a:rPr lang="en-US" sz="1800" dirty="0" smtClean="0">
                <a:solidFill>
                  <a:schemeClr val="bg1">
                    <a:lumMod val="50000"/>
                  </a:schemeClr>
                </a:solidFill>
              </a:rPr>
              <a:t>elivers superior availability, efficiency, flexibility and reliability</a:t>
            </a:r>
          </a:p>
          <a:p>
            <a:r>
              <a:rPr lang="en-US" sz="1800" dirty="0" smtClean="0">
                <a:solidFill>
                  <a:schemeClr val="bg1">
                    <a:lumMod val="50000"/>
                  </a:schemeClr>
                </a:solidFill>
              </a:rPr>
              <a:t>Near-polar orbit constellation truly means “Iridium Everywhere™” </a:t>
            </a:r>
          </a:p>
          <a:p>
            <a:r>
              <a:rPr lang="en-US" sz="1800" dirty="0" smtClean="0">
                <a:solidFill>
                  <a:schemeClr val="bg1">
                    <a:lumMod val="50000"/>
                  </a:schemeClr>
                </a:solidFill>
              </a:rPr>
              <a:t>A healthy constellation</a:t>
            </a:r>
          </a:p>
          <a:p>
            <a:r>
              <a:rPr lang="en-US" sz="1800" dirty="0">
                <a:solidFill>
                  <a:schemeClr val="bg1">
                    <a:lumMod val="50000"/>
                  </a:schemeClr>
                </a:solidFill>
              </a:rPr>
              <a:t>S</a:t>
            </a:r>
            <a:r>
              <a:rPr lang="en-US" sz="1800" dirty="0" smtClean="0">
                <a:solidFill>
                  <a:schemeClr val="bg1">
                    <a:lumMod val="50000"/>
                  </a:schemeClr>
                </a:solidFill>
              </a:rPr>
              <a:t>upports ongoing growth and takes us to the Iridium NEXT era</a:t>
            </a:r>
          </a:p>
          <a:p>
            <a:endParaRPr lang="en-US" dirty="0">
              <a:solidFill>
                <a:schemeClr val="bg1">
                  <a:lumMod val="50000"/>
                </a:schemeClr>
              </a:solidFill>
            </a:endParaRPr>
          </a:p>
        </p:txBody>
      </p:sp>
      <p:sp>
        <p:nvSpPr>
          <p:cNvPr id="10" name="Slide Number Placeholder 2"/>
          <p:cNvSpPr>
            <a:spLocks noGrp="1"/>
          </p:cNvSpPr>
          <p:nvPr>
            <p:ph type="sldNum" sz="quarter" idx="12"/>
          </p:nvPr>
        </p:nvSpPr>
        <p:spPr>
          <a:xfrm>
            <a:off x="0" y="6492875"/>
            <a:ext cx="457200" cy="365125"/>
          </a:xfrm>
        </p:spPr>
        <p:txBody>
          <a:bodyPr/>
          <a:lstStyle/>
          <a:p>
            <a:fld id="{D50FB364-4D2E-DF41-B5B8-FA356FFC585C}" type="slidenum">
              <a:rPr lang="en-US" smtClean="0"/>
              <a:pPr/>
              <a:t>4</a:t>
            </a:fld>
            <a:endParaRPr lang="en-US" dirty="0"/>
          </a:p>
        </p:txBody>
      </p:sp>
      <p:pic>
        <p:nvPicPr>
          <p:cNvPr id="11" name="Picture 10" descr="NEXT SV Artist Conception - Med Res.jpg"/>
          <p:cNvPicPr>
            <a:picLocks noChangeAspect="1"/>
          </p:cNvPicPr>
          <p:nvPr/>
        </p:nvPicPr>
        <p:blipFill>
          <a:blip r:embed="rId3"/>
          <a:stretch>
            <a:fillRect/>
          </a:stretch>
        </p:blipFill>
        <p:spPr>
          <a:xfrm>
            <a:off x="4876800" y="2057400"/>
            <a:ext cx="3594795" cy="3882985"/>
          </a:xfrm>
          <a:prstGeom prst="round2DiagRect">
            <a:avLst>
              <a:gd name="adj1" fmla="val 7953"/>
              <a:gd name="adj2" fmla="val 0"/>
            </a:avLst>
          </a:prstGeom>
        </p:spPr>
      </p:pic>
    </p:spTree>
    <p:extLst>
      <p:ext uri="{BB962C8B-B14F-4D97-AF65-F5344CB8AC3E}">
        <p14:creationId xmlns:p14="http://schemas.microsoft.com/office/powerpoint/2010/main" val="263121924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21" y="347730"/>
            <a:ext cx="8229600" cy="1066800"/>
          </a:xfrm>
        </p:spPr>
        <p:txBody>
          <a:bodyPr>
            <a:normAutofit fontScale="90000"/>
          </a:bodyPr>
          <a:lstStyle/>
          <a:p>
            <a:r>
              <a:rPr lang="en-US" dirty="0" smtClean="0"/>
              <a:t>Network and Constellation Performance Outlook is Good</a:t>
            </a:r>
            <a:br>
              <a:rPr lang="en-US" dirty="0" smtClean="0"/>
            </a:br>
            <a:endParaRPr lang="en-US" dirty="0"/>
          </a:p>
        </p:txBody>
      </p:sp>
      <p:sp>
        <p:nvSpPr>
          <p:cNvPr id="5" name="Slide Number Placeholder 4"/>
          <p:cNvSpPr>
            <a:spLocks noGrp="1"/>
          </p:cNvSpPr>
          <p:nvPr>
            <p:ph type="sldNum" sz="quarter" idx="12"/>
          </p:nvPr>
        </p:nvSpPr>
        <p:spPr/>
        <p:txBody>
          <a:bodyPr/>
          <a:lstStyle/>
          <a:p>
            <a:fld id="{D50FB364-4D2E-DF41-B5B8-FA356FFC585C}" type="slidenum">
              <a:rPr lang="en-US" smtClean="0"/>
              <a:pPr/>
              <a:t>5</a:t>
            </a:fld>
            <a:endParaRPr lang="en-US" dirty="0"/>
          </a:p>
        </p:txBody>
      </p:sp>
      <p:sp>
        <p:nvSpPr>
          <p:cNvPr id="6" name="Content Placeholder 5"/>
          <p:cNvSpPr>
            <a:spLocks noGrp="1"/>
          </p:cNvSpPr>
          <p:nvPr>
            <p:ph sz="quarter" idx="13"/>
          </p:nvPr>
        </p:nvSpPr>
        <p:spPr>
          <a:xfrm>
            <a:off x="457200" y="1295400"/>
            <a:ext cx="8229600" cy="4953000"/>
          </a:xfrm>
        </p:spPr>
        <p:txBody>
          <a:bodyPr>
            <a:normAutofit fontScale="85000" lnSpcReduction="20000"/>
          </a:bodyPr>
          <a:lstStyle/>
          <a:p>
            <a:r>
              <a:rPr lang="en-US" dirty="0" smtClean="0">
                <a:solidFill>
                  <a:srgbClr val="4F575C"/>
                </a:solidFill>
              </a:rPr>
              <a:t>Iridium seeks to ensure the highest possible quality experience for users and partners</a:t>
            </a:r>
          </a:p>
          <a:p>
            <a:r>
              <a:rPr lang="en-US" dirty="0" smtClean="0">
                <a:solidFill>
                  <a:srgbClr val="4F575C"/>
                </a:solidFill>
              </a:rPr>
              <a:t>The network is continuously monitored and measured</a:t>
            </a:r>
          </a:p>
          <a:p>
            <a:pPr>
              <a:defRPr/>
            </a:pPr>
            <a:r>
              <a:rPr lang="en-US" dirty="0">
                <a:solidFill>
                  <a:srgbClr val="4F575C"/>
                </a:solidFill>
              </a:rPr>
              <a:t>Currently have 66 operational satellites and 6 on-orbit spares routinely providing greater than 98% call establishment </a:t>
            </a:r>
            <a:r>
              <a:rPr lang="en-US" dirty="0" smtClean="0">
                <a:solidFill>
                  <a:srgbClr val="4F575C"/>
                </a:solidFill>
              </a:rPr>
              <a:t>rate</a:t>
            </a:r>
            <a:endParaRPr lang="en-US" strike="sngStrike" baseline="30000" dirty="0">
              <a:solidFill>
                <a:srgbClr val="4F575C"/>
              </a:solidFill>
            </a:endParaRPr>
          </a:p>
          <a:p>
            <a:pPr>
              <a:defRPr/>
            </a:pPr>
            <a:r>
              <a:rPr lang="en-US" dirty="0">
                <a:solidFill>
                  <a:srgbClr val="4F575C"/>
                </a:solidFill>
              </a:rPr>
              <a:t>Longevity outlook is favorable due to unique operational factors:</a:t>
            </a:r>
          </a:p>
          <a:p>
            <a:pPr lvl="1">
              <a:defRPr/>
            </a:pPr>
            <a:r>
              <a:rPr lang="en-US" dirty="0"/>
              <a:t>Lower than anticipated subscriber load and smart power management have preserved battery life</a:t>
            </a:r>
          </a:p>
          <a:p>
            <a:pPr lvl="1">
              <a:defRPr/>
            </a:pPr>
            <a:r>
              <a:rPr lang="en-US" dirty="0"/>
              <a:t>Systems robustness and design permits graceful degradation </a:t>
            </a:r>
          </a:p>
          <a:p>
            <a:pPr lvl="1">
              <a:defRPr/>
            </a:pPr>
            <a:r>
              <a:rPr lang="en-US" dirty="0"/>
              <a:t>Satellite processing architecture allows continuous modifications to flight software </a:t>
            </a:r>
          </a:p>
          <a:p>
            <a:pPr lvl="1">
              <a:defRPr/>
            </a:pPr>
            <a:r>
              <a:rPr lang="en-US" dirty="0"/>
              <a:t>Orbital altitude regime (780km) experiences 1/10th the radiation experienced by some other LEO constellations</a:t>
            </a:r>
          </a:p>
          <a:p>
            <a:pPr>
              <a:defRPr/>
            </a:pPr>
            <a:r>
              <a:rPr lang="en-US" dirty="0">
                <a:solidFill>
                  <a:srgbClr val="4F575C"/>
                </a:solidFill>
              </a:rPr>
              <a:t>On-orbit spares provide capability to quickly replace failed satellites:</a:t>
            </a:r>
          </a:p>
          <a:p>
            <a:pPr lvl="1">
              <a:defRPr/>
            </a:pPr>
            <a:r>
              <a:rPr lang="en-US" dirty="0"/>
              <a:t>Teleport Network architecture provides fast response grounding of communications traffic in response to anomalies</a:t>
            </a:r>
          </a:p>
          <a:p>
            <a:pPr lvl="1">
              <a:defRPr/>
            </a:pPr>
            <a:r>
              <a:rPr lang="en-US" dirty="0"/>
              <a:t>Supports capacity </a:t>
            </a:r>
            <a:r>
              <a:rPr lang="en-US" dirty="0" smtClean="0"/>
              <a:t>expansion</a:t>
            </a:r>
            <a:endParaRPr lang="en-US" dirty="0"/>
          </a:p>
          <a:p>
            <a:r>
              <a:rPr lang="en-US" dirty="0">
                <a:solidFill>
                  <a:srgbClr val="4F575C"/>
                </a:solidFill>
              </a:rPr>
              <a:t>Our network is planned to provide </a:t>
            </a:r>
            <a:r>
              <a:rPr lang="en-US" dirty="0" smtClean="0">
                <a:solidFill>
                  <a:srgbClr val="4F575C"/>
                </a:solidFill>
              </a:rPr>
              <a:t>a commercially acceptable level of service </a:t>
            </a:r>
            <a:r>
              <a:rPr lang="en-US" dirty="0">
                <a:solidFill>
                  <a:srgbClr val="4F575C"/>
                </a:solidFill>
              </a:rPr>
              <a:t>through the transition to Iridium </a:t>
            </a:r>
            <a:r>
              <a:rPr lang="en-US" dirty="0" smtClean="0">
                <a:solidFill>
                  <a:srgbClr val="4F575C"/>
                </a:solidFill>
              </a:rPr>
              <a:t>NEXT</a:t>
            </a:r>
          </a:p>
          <a:p>
            <a:pPr>
              <a:buNone/>
            </a:pPr>
            <a:endParaRPr lang="en-US" dirty="0" smtClean="0"/>
          </a:p>
        </p:txBody>
      </p:sp>
      <p:sp>
        <p:nvSpPr>
          <p:cNvPr id="7" name="Date Placeholder 1"/>
          <p:cNvSpPr>
            <a:spLocks noGrp="1"/>
          </p:cNvSpPr>
          <p:nvPr>
            <p:ph type="dt" sz="quarter" idx="10"/>
          </p:nvPr>
        </p:nvSpPr>
        <p:spPr>
          <a:xfrm>
            <a:off x="2971800" y="6356350"/>
            <a:ext cx="1005840" cy="365125"/>
          </a:xfrm>
        </p:spPr>
        <p:txBody>
          <a:bodyPr/>
          <a:lstStyle/>
          <a:p>
            <a:pPr>
              <a:defRPr/>
            </a:pPr>
            <a:endParaRPr lang="en-US" dirty="0"/>
          </a:p>
        </p:txBody>
      </p:sp>
      <p:sp>
        <p:nvSpPr>
          <p:cNvPr id="8" name="Footer Placeholder 2"/>
          <p:cNvSpPr>
            <a:spLocks noGrp="1"/>
          </p:cNvSpPr>
          <p:nvPr>
            <p:ph type="ftr" sz="quarter" idx="11"/>
          </p:nvPr>
        </p:nvSpPr>
        <p:spPr>
          <a:xfrm>
            <a:off x="685800" y="6356350"/>
            <a:ext cx="2286000" cy="365125"/>
          </a:xfrm>
        </p:spPr>
        <p:txBody>
          <a:bodyPr/>
          <a:lstStyle/>
          <a:p>
            <a:pPr>
              <a:defRPr/>
            </a:pPr>
            <a:endParaRPr lang="en-US" dirty="0"/>
          </a:p>
        </p:txBody>
      </p:sp>
    </p:spTree>
    <p:extLst>
      <p:ext uri="{BB962C8B-B14F-4D97-AF65-F5344CB8AC3E}">
        <p14:creationId xmlns:p14="http://schemas.microsoft.com/office/powerpoint/2010/main" val="93802087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380081" cy="1066800"/>
          </a:xfrm>
        </p:spPr>
        <p:txBody>
          <a:bodyPr/>
          <a:lstStyle/>
          <a:p>
            <a:r>
              <a:rPr lang="en-US" dirty="0" smtClean="0"/>
              <a:t>Iridium NEXT Positions Us for the Future</a:t>
            </a:r>
            <a:endParaRPr lang="en-US" dirty="0"/>
          </a:p>
        </p:txBody>
      </p:sp>
      <p:sp>
        <p:nvSpPr>
          <p:cNvPr id="198" name="Rectangle 2"/>
          <p:cNvSpPr txBox="1">
            <a:spLocks noChangeArrowheads="1"/>
          </p:cNvSpPr>
          <p:nvPr/>
        </p:nvSpPr>
        <p:spPr>
          <a:xfrm>
            <a:off x="457200" y="1233488"/>
            <a:ext cx="8686800" cy="671512"/>
          </a:xfrm>
          <a:prstGeom prst="rect">
            <a:avLst/>
          </a:prstGeom>
        </p:spPr>
        <p:txBody>
          <a:bodyPr/>
          <a:lstStyle/>
          <a:p>
            <a:pPr marL="0" marR="0" lvl="0" indent="0" algn="l" defTabSz="457200" rtl="0" eaLnBrk="1" fontAlgn="auto" latinLnBrk="0" hangingPunct="1">
              <a:lnSpc>
                <a:spcPct val="100000"/>
              </a:lnSpc>
              <a:spcBef>
                <a:spcPct val="20000"/>
              </a:spcBef>
              <a:spcAft>
                <a:spcPts val="400"/>
              </a:spcAft>
              <a:buClr>
                <a:srgbClr val="FFB719"/>
              </a:buClr>
              <a:buSzPct val="120000"/>
              <a:buFont typeface="Wingdings" pitchFamily="2" charset="2"/>
              <a:buNone/>
              <a:tabLst/>
              <a:defRPr/>
            </a:pPr>
            <a:r>
              <a:rPr lang="en-US" sz="2000" b="1" dirty="0" smtClean="0">
                <a:solidFill>
                  <a:srgbClr val="545454"/>
                </a:solidFill>
                <a:latin typeface="Trebuchet MS"/>
                <a:cs typeface="Trebuchet MS"/>
              </a:rPr>
              <a:t>Fully funded approximately $3 billion plan that supports our</a:t>
            </a:r>
            <a:br>
              <a:rPr lang="en-US" sz="2000" b="1" dirty="0" smtClean="0">
                <a:solidFill>
                  <a:srgbClr val="545454"/>
                </a:solidFill>
                <a:latin typeface="Trebuchet MS"/>
                <a:cs typeface="Trebuchet MS"/>
              </a:rPr>
            </a:br>
            <a:r>
              <a:rPr lang="en-US" sz="2000" b="1" dirty="0" smtClean="0">
                <a:solidFill>
                  <a:srgbClr val="545454"/>
                </a:solidFill>
                <a:latin typeface="Trebuchet MS"/>
                <a:cs typeface="Trebuchet MS"/>
              </a:rPr>
              <a:t>success for many years</a:t>
            </a:r>
            <a:r>
              <a:rPr lang="en-US" sz="2000" b="1" baseline="30000" dirty="0" smtClean="0">
                <a:solidFill>
                  <a:srgbClr val="545454"/>
                </a:solidFill>
                <a:latin typeface="Trebuchet MS"/>
                <a:cs typeface="Trebuchet MS"/>
              </a:rPr>
              <a:t>1</a:t>
            </a:r>
            <a:r>
              <a:rPr lang="en-US" sz="2000" b="1" dirty="0" smtClean="0">
                <a:solidFill>
                  <a:srgbClr val="545454"/>
                </a:solidFill>
                <a:latin typeface="Trebuchet MS"/>
                <a:cs typeface="Trebuchet MS"/>
              </a:rPr>
              <a:t> </a:t>
            </a:r>
            <a:endParaRPr kumimoji="0" lang="en-US" sz="2000" b="1" i="0" u="none" strike="noStrike" kern="1200" cap="none" spc="0" normalizeH="0" baseline="0" noProof="0" dirty="0">
              <a:ln>
                <a:noFill/>
              </a:ln>
              <a:solidFill>
                <a:srgbClr val="545454"/>
              </a:solidFill>
              <a:effectLst/>
              <a:uLnTx/>
              <a:uFillTx/>
              <a:latin typeface="Trebuchet MS"/>
              <a:ea typeface="+mn-ea"/>
              <a:cs typeface="Trebuchet MS"/>
            </a:endParaRPr>
          </a:p>
        </p:txBody>
      </p:sp>
      <p:sp>
        <p:nvSpPr>
          <p:cNvPr id="199" name="Content Placeholder 7"/>
          <p:cNvSpPr>
            <a:spLocks noGrp="1"/>
          </p:cNvSpPr>
          <p:nvPr>
            <p:ph sz="quarter" idx="13"/>
          </p:nvPr>
        </p:nvSpPr>
        <p:spPr>
          <a:xfrm>
            <a:off x="457200" y="1981200"/>
            <a:ext cx="4038600" cy="4419600"/>
          </a:xfrm>
        </p:spPr>
        <p:txBody>
          <a:bodyPr>
            <a:normAutofit fontScale="77500" lnSpcReduction="20000"/>
          </a:bodyPr>
          <a:lstStyle/>
          <a:p>
            <a:pPr>
              <a:spcBef>
                <a:spcPts val="1200"/>
              </a:spcBef>
            </a:pPr>
            <a:r>
              <a:rPr lang="en-US" sz="1900" dirty="0" smtClean="0"/>
              <a:t>Compatibility with existing network and devices</a:t>
            </a:r>
          </a:p>
          <a:p>
            <a:pPr>
              <a:spcBef>
                <a:spcPts val="1200"/>
              </a:spcBef>
            </a:pPr>
            <a:r>
              <a:rPr lang="en-US" sz="1900" dirty="0" smtClean="0"/>
              <a:t>Smooth network transition and customer continuity</a:t>
            </a:r>
          </a:p>
          <a:p>
            <a:pPr>
              <a:spcBef>
                <a:spcPts val="1200"/>
              </a:spcBef>
            </a:pPr>
            <a:r>
              <a:rPr lang="en-US" sz="1900" dirty="0" smtClean="0"/>
              <a:t>Retains LEO architecture with 66 new operational satellites</a:t>
            </a:r>
          </a:p>
          <a:p>
            <a:pPr>
              <a:spcBef>
                <a:spcPts val="1200"/>
              </a:spcBef>
            </a:pPr>
            <a:r>
              <a:rPr lang="en-US" sz="1900" dirty="0" smtClean="0"/>
              <a:t>6 in-orbit spares and 9 ground spares</a:t>
            </a:r>
          </a:p>
          <a:p>
            <a:pPr lvl="0">
              <a:spcBef>
                <a:spcPts val="1200"/>
              </a:spcBef>
            </a:pPr>
            <a:r>
              <a:rPr lang="en-US" sz="1900" dirty="0" smtClean="0">
                <a:latin typeface="Trebuchet MS" pitchFamily="34" charset="0"/>
              </a:rPr>
              <a:t>Scheduled deployment between early 2015 and 2017 </a:t>
            </a:r>
          </a:p>
          <a:p>
            <a:pPr lvl="0">
              <a:spcBef>
                <a:spcPts val="1200"/>
              </a:spcBef>
            </a:pPr>
            <a:r>
              <a:rPr lang="en-US" sz="1900" dirty="0" smtClean="0">
                <a:latin typeface="Trebuchet MS" pitchFamily="34" charset="0"/>
              </a:rPr>
              <a:t>Via 8 Falcon 9 launches (9 SVs/launch)</a:t>
            </a:r>
            <a:endParaRPr lang="en-US" sz="1900" dirty="0" smtClean="0"/>
          </a:p>
          <a:p>
            <a:pPr lvl="0"/>
            <a:r>
              <a:rPr lang="en-US" sz="1900" dirty="0" smtClean="0">
                <a:latin typeface="Trebuchet MS" pitchFamily="34" charset="0"/>
              </a:rPr>
              <a:t>Expanded capacity and higher data speed capabilities</a:t>
            </a:r>
          </a:p>
          <a:p>
            <a:pPr marL="0" lvl="0" indent="0">
              <a:buNone/>
            </a:pPr>
            <a:endParaRPr lang="en-US" sz="1900" dirty="0" smtClean="0">
              <a:latin typeface="Trebuchet MS" pitchFamily="34" charset="0"/>
            </a:endParaRPr>
          </a:p>
          <a:p>
            <a:pPr marL="0" lvl="0" indent="0">
              <a:buNone/>
            </a:pPr>
            <a:r>
              <a:rPr lang="en-US" sz="1200" baseline="30000" dirty="0" smtClean="0">
                <a:latin typeface="Trebuchet MS" pitchFamily="34" charset="0"/>
              </a:rPr>
              <a:t>1</a:t>
            </a:r>
            <a:r>
              <a:rPr lang="en-US" sz="1200" dirty="0" smtClean="0">
                <a:latin typeface="Trebuchet MS" pitchFamily="34" charset="0"/>
              </a:rPr>
              <a:t> Note – Fully funded approximately $3 billion business plan assumes borrowings under the $1.8 billion Coface financing agreement, together with internally generated cash flow, including cash flows from hosted payloads.</a:t>
            </a:r>
          </a:p>
          <a:p>
            <a:endParaRPr lang="en-US" sz="1600" dirty="0" smtClean="0"/>
          </a:p>
          <a:p>
            <a:endParaRPr lang="en-US" dirty="0"/>
          </a:p>
        </p:txBody>
      </p:sp>
      <p:sp>
        <p:nvSpPr>
          <p:cNvPr id="8" name="Slide Number Placeholder 4"/>
          <p:cNvSpPr>
            <a:spLocks noGrp="1"/>
          </p:cNvSpPr>
          <p:nvPr/>
        </p:nvSpPr>
        <p:spPr>
          <a:xfrm>
            <a:off x="0" y="6492875"/>
            <a:ext cx="457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0FB364-4D2E-DF41-B5B8-FA356FFC585C}" type="slidenum">
              <a:rPr lang="en-US" smtClean="0"/>
              <a:pPr/>
              <a:t>6</a:t>
            </a:fld>
            <a:endParaRPr lang="en-US" dirty="0"/>
          </a:p>
        </p:txBody>
      </p:sp>
      <p:sp>
        <p:nvSpPr>
          <p:cNvPr id="9" name="Content Placeholder 2"/>
          <p:cNvSpPr txBox="1">
            <a:spLocks/>
          </p:cNvSpPr>
          <p:nvPr/>
        </p:nvSpPr>
        <p:spPr>
          <a:xfrm>
            <a:off x="457200" y="-1066800"/>
            <a:ext cx="4114800" cy="1676400"/>
          </a:xfrm>
          <a:prstGeom prst="rect">
            <a:avLst/>
          </a:prstGeom>
        </p:spPr>
        <p:txBody>
          <a:bodyPr>
            <a:noAutofit/>
          </a:bodyPr>
          <a:lstStyle/>
          <a:p>
            <a:pPr marL="233363" marR="0" lvl="0" indent="-233363" algn="l" defTabSz="457200" rtl="0" eaLnBrk="1" fontAlgn="auto" latinLnBrk="0" hangingPunct="1">
              <a:lnSpc>
                <a:spcPct val="100000"/>
              </a:lnSpc>
              <a:spcBef>
                <a:spcPts val="480"/>
              </a:spcBef>
              <a:spcAft>
                <a:spcPts val="400"/>
              </a:spcAft>
              <a:buClr>
                <a:srgbClr val="FFB719"/>
              </a:buClr>
              <a:buSzPct val="120000"/>
              <a:buFont typeface="Arial"/>
              <a:buChar char="•"/>
              <a:tabLst/>
              <a:defRPr/>
            </a:pPr>
            <a:endParaRPr kumimoji="0" lang="en-US" sz="800" b="0" i="0" u="none" strike="noStrike" kern="1200" cap="none" spc="0" normalizeH="0" baseline="0" noProof="0" dirty="0" smtClean="0">
              <a:ln>
                <a:noFill/>
              </a:ln>
              <a:solidFill>
                <a:schemeClr val="accent4"/>
              </a:solidFill>
              <a:effectLst/>
              <a:uLnTx/>
              <a:uFillTx/>
              <a:latin typeface="Trebuchet MS" pitchFamily="34" charset="0"/>
              <a:ea typeface="+mn-ea"/>
              <a:cs typeface="Trebuchet MS"/>
            </a:endParaRPr>
          </a:p>
        </p:txBody>
      </p:sp>
      <p:pic>
        <p:nvPicPr>
          <p:cNvPr id="10" name="Picture 3"/>
          <p:cNvPicPr>
            <a:picLocks noChangeAspect="1" noChangeArrowheads="1"/>
          </p:cNvPicPr>
          <p:nvPr/>
        </p:nvPicPr>
        <p:blipFill>
          <a:blip r:embed="rId3"/>
          <a:srcRect/>
          <a:stretch>
            <a:fillRect/>
          </a:stretch>
        </p:blipFill>
        <p:spPr bwMode="auto">
          <a:xfrm>
            <a:off x="7030078" y="4405508"/>
            <a:ext cx="1504322" cy="1789121"/>
          </a:xfrm>
          <a:prstGeom prst="rect">
            <a:avLst/>
          </a:prstGeom>
          <a:noFill/>
          <a:ln w="9525">
            <a:noFill/>
            <a:miter lim="800000"/>
            <a:headEnd/>
            <a:tailEnd/>
          </a:ln>
        </p:spPr>
      </p:pic>
      <p:pic>
        <p:nvPicPr>
          <p:cNvPr id="11" name="Picture 3"/>
          <p:cNvPicPr>
            <a:picLocks noChangeAspect="1" noChangeArrowheads="1"/>
          </p:cNvPicPr>
          <p:nvPr/>
        </p:nvPicPr>
        <p:blipFill>
          <a:blip r:embed="rId4"/>
          <a:srcRect/>
          <a:stretch>
            <a:fillRect/>
          </a:stretch>
        </p:blipFill>
        <p:spPr bwMode="auto">
          <a:xfrm>
            <a:off x="6553200" y="5541205"/>
            <a:ext cx="1607621" cy="407312"/>
          </a:xfrm>
          <a:prstGeom prst="rect">
            <a:avLst/>
          </a:prstGeom>
          <a:noFill/>
          <a:ln w="9525">
            <a:noFill/>
            <a:miter lim="800000"/>
            <a:headEnd/>
            <a:tailEnd/>
          </a:ln>
        </p:spPr>
      </p:pic>
      <p:pic>
        <p:nvPicPr>
          <p:cNvPr id="12" name="Picture 2"/>
          <p:cNvPicPr>
            <a:picLocks noChangeAspect="1" noChangeArrowheads="1"/>
          </p:cNvPicPr>
          <p:nvPr/>
        </p:nvPicPr>
        <p:blipFill>
          <a:blip r:embed="rId5"/>
          <a:srcRect/>
          <a:stretch>
            <a:fillRect/>
          </a:stretch>
        </p:blipFill>
        <p:spPr bwMode="auto">
          <a:xfrm>
            <a:off x="7193547" y="4234293"/>
            <a:ext cx="1798053" cy="871107"/>
          </a:xfrm>
          <a:prstGeom prst="rect">
            <a:avLst/>
          </a:prstGeom>
          <a:noFill/>
          <a:ln w="9525">
            <a:noFill/>
            <a:miter lim="800000"/>
            <a:headEnd/>
            <a:tailEnd/>
          </a:ln>
        </p:spPr>
      </p:pic>
      <p:pic>
        <p:nvPicPr>
          <p:cNvPr id="13" name="Picture 2" descr="C:\Users\kunszabo_s\AppData\Local\Microsoft\Windows\Temporary Internet Files\Content.Outlook\ZJK2BE84\IridiumNEXT_SatelliteImage.jpg"/>
          <p:cNvPicPr>
            <a:picLocks noChangeAspect="1" noChangeArrowheads="1"/>
          </p:cNvPicPr>
          <p:nvPr/>
        </p:nvPicPr>
        <p:blipFill>
          <a:blip r:embed="rId6"/>
          <a:srcRect l="50296"/>
          <a:stretch>
            <a:fillRect/>
          </a:stretch>
        </p:blipFill>
        <p:spPr bwMode="auto">
          <a:xfrm>
            <a:off x="4876800" y="1752600"/>
            <a:ext cx="2756583" cy="2670121"/>
          </a:xfrm>
          <a:prstGeom prst="round2DiagRect">
            <a:avLst>
              <a:gd name="adj1" fmla="val 7004"/>
              <a:gd name="adj2" fmla="val 0"/>
            </a:avLst>
          </a:prstGeom>
          <a:noFill/>
        </p:spPr>
      </p:pic>
      <p:pic>
        <p:nvPicPr>
          <p:cNvPr id="14" name="Picture 2"/>
          <p:cNvPicPr>
            <a:picLocks noChangeAspect="1" noChangeArrowheads="1"/>
          </p:cNvPicPr>
          <p:nvPr/>
        </p:nvPicPr>
        <p:blipFill>
          <a:blip r:embed="rId7"/>
          <a:srcRect l="34447" t="26101" r="28302" b="39444"/>
          <a:stretch>
            <a:fillRect/>
          </a:stretch>
        </p:blipFill>
        <p:spPr bwMode="auto">
          <a:xfrm>
            <a:off x="6863962" y="1676400"/>
            <a:ext cx="2200597" cy="1272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descr="http://www.spacex.com/assets/img/013-F9_night_IMG_8591_640.jpg"/>
          <p:cNvPicPr>
            <a:picLocks noChangeAspect="1" noChangeArrowheads="1"/>
          </p:cNvPicPr>
          <p:nvPr/>
        </p:nvPicPr>
        <p:blipFill>
          <a:blip r:embed="rId8"/>
          <a:srcRect l="17668" r="34336"/>
          <a:stretch>
            <a:fillRect/>
          </a:stretch>
        </p:blipFill>
        <p:spPr bwMode="auto">
          <a:xfrm>
            <a:off x="4724400" y="3652614"/>
            <a:ext cx="1758562" cy="2519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33395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6200" y="1010662"/>
            <a:ext cx="8737602" cy="5466338"/>
            <a:chOff x="76200" y="1010662"/>
            <a:chExt cx="8737602" cy="5466338"/>
          </a:xfrm>
        </p:grpSpPr>
        <p:sp>
          <p:nvSpPr>
            <p:cNvPr id="5" name="Rectangle 4"/>
            <p:cNvSpPr/>
            <p:nvPr/>
          </p:nvSpPr>
          <p:spPr>
            <a:xfrm>
              <a:off x="509589" y="1030634"/>
              <a:ext cx="8304213" cy="1015188"/>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aphicFrame>
          <p:nvGraphicFramePr>
            <p:cNvPr id="6" name="Content Placeholder 29"/>
            <p:cNvGraphicFramePr>
              <a:graphicFrameLocks/>
            </p:cNvGraphicFramePr>
            <p:nvPr>
              <p:extLst>
                <p:ext uri="{D42A27DB-BD31-4B8C-83A1-F6EECF244321}">
                  <p14:modId xmlns:p14="http://schemas.microsoft.com/office/powerpoint/2010/main" val="3433823238"/>
                </p:ext>
              </p:extLst>
            </p:nvPr>
          </p:nvGraphicFramePr>
          <p:xfrm>
            <a:off x="1617889" y="1519772"/>
            <a:ext cx="7194430" cy="4679830"/>
          </p:xfrm>
          <a:graphic>
            <a:graphicData uri="http://schemas.openxmlformats.org/drawingml/2006/table">
              <a:tbl>
                <a:tblPr firstRow="1" bandRow="1">
                  <a:tableStyleId>{BC89EF96-8CEA-46FF-86C4-4CE0E7609802}</a:tableStyleId>
                </a:tblPr>
                <a:tblGrid>
                  <a:gridCol w="1438886"/>
                  <a:gridCol w="1438886"/>
                  <a:gridCol w="1438886"/>
                  <a:gridCol w="1438886"/>
                  <a:gridCol w="1438886"/>
                </a:tblGrid>
                <a:tr h="1004353">
                  <a:tc>
                    <a:txBody>
                      <a:bodyPr/>
                      <a:lstStyle/>
                      <a:p>
                        <a:pPr marL="112713" indent="-112713" algn="l">
                          <a:buFont typeface="Arial" pitchFamily="34" charset="0"/>
                          <a:buChar char="•"/>
                        </a:pPr>
                        <a:r>
                          <a:rPr lang="en-US" sz="1200" b="0" dirty="0" smtClean="0"/>
                          <a:t>#1 position</a:t>
                        </a:r>
                      </a:p>
                      <a:p>
                        <a:pPr marL="112713" indent="-112713" algn="l">
                          <a:buFont typeface="Arial" pitchFamily="34" charset="0"/>
                          <a:buChar char="•"/>
                        </a:pPr>
                        <a:r>
                          <a:rPr lang="en-US" sz="1200" b="0" dirty="0" smtClean="0"/>
                          <a:t>Premium</a:t>
                        </a:r>
                        <a:r>
                          <a:rPr lang="en-US" sz="1200" b="0" baseline="0" dirty="0" smtClean="0"/>
                          <a:t> provider</a:t>
                        </a:r>
                        <a:endParaRPr lang="en-US" sz="1200" b="0" dirty="0"/>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200" b="0" dirty="0" smtClean="0"/>
                          <a:t>2-3% CAGR </a:t>
                        </a:r>
                      </a:p>
                      <a:p>
                        <a:pPr algn="ctr"/>
                        <a:r>
                          <a:rPr lang="en-US" sz="1200" b="0" dirty="0" smtClean="0"/>
                          <a:t>thru 2015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Globalstar</a:t>
                        </a:r>
                      </a:p>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Thuraya</a:t>
                        </a:r>
                        <a:r>
                          <a:rPr lang="en-US" sz="1200" b="0" kern="1200" baseline="0" dirty="0" smtClean="0">
                            <a:solidFill>
                              <a:schemeClr val="tx1"/>
                            </a:solidFill>
                            <a:latin typeface="+mn-lt"/>
                            <a:ea typeface="+mn-ea"/>
                            <a:cs typeface="+mn-cs"/>
                          </a:rPr>
                          <a:t> </a:t>
                        </a:r>
                        <a:r>
                          <a:rPr lang="en-US" sz="900" b="0" kern="1200" dirty="0" smtClean="0">
                            <a:solidFill>
                              <a:schemeClr val="tx1"/>
                            </a:solidFill>
                            <a:latin typeface="+mn-lt"/>
                            <a:ea typeface="+mn-ea"/>
                            <a:cs typeface="+mn-cs"/>
                          </a:rPr>
                          <a:t>(regional)</a:t>
                        </a:r>
                      </a:p>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Inmarsat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True mobility</a:t>
                        </a:r>
                      </a:p>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Coverage</a:t>
                        </a:r>
                      </a:p>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Reliability</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Multi-device portfolio</a:t>
                        </a:r>
                      </a:p>
                      <a:p>
                        <a:pPr marL="112713" indent="-112713" algn="l" defTabSz="457200" rtl="0" eaLnBrk="1" latinLnBrk="0" hangingPunct="1">
                          <a:buFont typeface="Arial" pitchFamily="34" charset="0"/>
                          <a:buChar char="•"/>
                        </a:pPr>
                        <a:r>
                          <a:rPr lang="en-US" sz="1200" b="0" kern="1200" dirty="0" smtClean="0">
                            <a:solidFill>
                              <a:schemeClr val="tx1"/>
                            </a:solidFill>
                            <a:latin typeface="+mn-lt"/>
                            <a:ea typeface="+mn-ea"/>
                            <a:cs typeface="+mn-cs"/>
                          </a:rPr>
                          <a:t>Profitable hardware</a:t>
                        </a:r>
                        <a:r>
                          <a:rPr lang="en-US" sz="1200" b="0" kern="1200" baseline="0" dirty="0" smtClean="0">
                            <a:solidFill>
                              <a:schemeClr val="tx1"/>
                            </a:solidFill>
                            <a:latin typeface="+mn-lt"/>
                            <a:ea typeface="+mn-ea"/>
                            <a:cs typeface="+mn-cs"/>
                          </a:rPr>
                          <a:t> c</a:t>
                        </a:r>
                        <a:r>
                          <a:rPr lang="en-US" sz="1200" b="0" kern="1200" dirty="0" smtClean="0">
                            <a:solidFill>
                              <a:schemeClr val="tx1"/>
                            </a:solidFill>
                            <a:latin typeface="+mn-lt"/>
                            <a:ea typeface="+mn-ea"/>
                            <a:cs typeface="+mn-cs"/>
                          </a:rPr>
                          <a:t>ost structure</a:t>
                        </a:r>
                      </a:p>
                    </a:txBody>
                    <a:tcPr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r>
                <a:tr h="925677">
                  <a:tc>
                    <a:txBody>
                      <a:bodyPr/>
                      <a:lstStyle/>
                      <a:p>
                        <a:pPr marL="112713" indent="-112713" algn="l">
                          <a:buFont typeface="Arial" pitchFamily="34" charset="0"/>
                          <a:buChar char="•"/>
                        </a:pPr>
                        <a:r>
                          <a:rPr lang="en-US" sz="1200" dirty="0" smtClean="0"/>
                          <a:t>Fastest</a:t>
                        </a:r>
                        <a:r>
                          <a:rPr lang="en-US" sz="1200" baseline="0" dirty="0" smtClean="0"/>
                          <a:t> growing; best prospects</a:t>
                        </a:r>
                      </a:p>
                      <a:p>
                        <a:pPr marL="112713" indent="-112713" algn="l">
                          <a:buFont typeface="Arial" pitchFamily="34" charset="0"/>
                          <a:buChar char="•"/>
                        </a:pPr>
                        <a:r>
                          <a:rPr lang="en-US" sz="1200" dirty="0" smtClean="0"/>
                          <a:t>Premium provider</a:t>
                        </a:r>
                        <a:endParaRPr lang="en-US" sz="1200" dirty="0"/>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en-US" sz="1200" b="0" dirty="0" smtClean="0"/>
                          <a:t>18% CAGR </a:t>
                        </a:r>
                      </a:p>
                      <a:p>
                        <a:pPr algn="ctr"/>
                        <a:r>
                          <a:rPr lang="en-US" sz="1200" b="0" dirty="0" smtClean="0"/>
                          <a:t>thru 2015</a:t>
                        </a:r>
                      </a:p>
                      <a:p>
                        <a:pPr algn="ctr"/>
                        <a:endParaRPr lang="en-US" sz="1200" dirty="0"/>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Orbcomm</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Inmarsat</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Globalstar</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Coverage</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Low latency</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Throughput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Hardware cost reduction</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IP</a:t>
                        </a:r>
                        <a:r>
                          <a:rPr lang="en-US" sz="1200" kern="1200" baseline="0" dirty="0" smtClean="0">
                            <a:solidFill>
                              <a:schemeClr val="tx1"/>
                            </a:solidFill>
                            <a:latin typeface="+mn-lt"/>
                            <a:ea typeface="+mn-ea"/>
                            <a:cs typeface="+mn-cs"/>
                          </a:rPr>
                          <a:t> licensing</a:t>
                        </a:r>
                        <a:endParaRPr lang="en-US" sz="1200" kern="1200" dirty="0" smtClean="0">
                          <a:solidFill>
                            <a:schemeClr val="tx1"/>
                          </a:solidFill>
                          <a:latin typeface="+mn-lt"/>
                          <a:ea typeface="+mn-ea"/>
                          <a:cs typeface="+mn-cs"/>
                        </a:endParaRPr>
                      </a:p>
                    </a:txBody>
                    <a:tcPr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r>
                <a:tr h="921447">
                  <a:tc>
                    <a:txBody>
                      <a:bodyPr/>
                      <a:lstStyle/>
                      <a:p>
                        <a:pPr marL="112713" marR="0" indent="-112713"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#2 position</a:t>
                        </a:r>
                      </a:p>
                      <a:p>
                        <a:pPr marL="112713" marR="0" indent="-112713"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Fastest</a:t>
                        </a:r>
                        <a:r>
                          <a:rPr lang="en-US" sz="1200" baseline="0" dirty="0" smtClean="0"/>
                          <a:t> growing </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Value provider</a:t>
                        </a:r>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a:r>
                          <a:rPr lang="en-US" sz="1200" dirty="0" smtClean="0"/>
                          <a:t>11% CAGR </a:t>
                        </a:r>
                      </a:p>
                      <a:p>
                        <a:pPr algn="ctr"/>
                        <a:r>
                          <a:rPr lang="en-US" sz="1200" dirty="0" smtClean="0"/>
                          <a:t>thru 2015</a:t>
                        </a:r>
                        <a:endParaRPr lang="en-US" sz="1200" dirty="0"/>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Inmarsat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Coverage</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Low cost</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Small antenna</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#1 in 134 kbps</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Cost-effective</a:t>
                        </a:r>
                        <a:endParaRPr lang="en-US" sz="1200" kern="1200" baseline="0" dirty="0" smtClean="0">
                          <a:solidFill>
                            <a:schemeClr val="tx1"/>
                          </a:solidFill>
                          <a:latin typeface="+mn-lt"/>
                          <a:ea typeface="+mn-ea"/>
                          <a:cs typeface="+mn-cs"/>
                        </a:endParaRPr>
                      </a:p>
                      <a:p>
                        <a:pPr marL="112713" indent="-112713" algn="l" defTabSz="457200" rtl="0" eaLnBrk="1" latinLnBrk="0" hangingPunct="1">
                          <a:buFont typeface="Arial" pitchFamily="34" charset="0"/>
                          <a:buChar char="•"/>
                        </a:pPr>
                        <a:r>
                          <a:rPr lang="en-US" sz="1200" kern="1200" baseline="0" dirty="0" smtClean="0">
                            <a:solidFill>
                              <a:schemeClr val="tx1"/>
                            </a:solidFill>
                            <a:latin typeface="+mn-lt"/>
                            <a:ea typeface="+mn-ea"/>
                            <a:cs typeface="+mn-cs"/>
                          </a:rPr>
                          <a:t>Expand value markets</a:t>
                        </a:r>
                      </a:p>
                    </a:txBody>
                    <a:tcPr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20000"/>
                          <a:lumOff val="80000"/>
                        </a:schemeClr>
                      </a:solidFill>
                    </a:tcPr>
                  </a:tc>
                </a:tr>
                <a:tr h="861666">
                  <a:tc>
                    <a:txBody>
                      <a:bodyPr/>
                      <a:lstStyle/>
                      <a:p>
                        <a:pPr marL="112713" marR="0" indent="-112713"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#1 in general aviation</a:t>
                        </a:r>
                      </a:p>
                      <a:p>
                        <a:pPr marL="112713" marR="0" indent="-112713"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Value provider</a:t>
                        </a:r>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en-US" sz="1200" dirty="0" smtClean="0"/>
                          <a:t>13% CAGR </a:t>
                        </a:r>
                      </a:p>
                      <a:p>
                        <a:pPr algn="ctr"/>
                        <a:r>
                          <a:rPr lang="en-US" sz="1200" dirty="0" smtClean="0"/>
                          <a:t>thru 2015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Inmarsat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Coverage</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Low cost</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Small device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Iridium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OpenPort</a:t>
                        </a:r>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Aero</a:t>
                        </a:r>
                        <a:r>
                          <a:rPr lang="en-US" sz="1200" kern="1200" baseline="30000" dirty="0" smtClean="0">
                            <a:solidFill>
                              <a:schemeClr val="tx1"/>
                            </a:solidFill>
                            <a:latin typeface="+mn-lt"/>
                            <a:ea typeface="+mn-ea"/>
                            <a:cs typeface="+mn-cs"/>
                          </a:rPr>
                          <a:t>SM</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Safety</a:t>
                        </a:r>
                        <a:r>
                          <a:rPr lang="en-US" sz="1200" kern="1200" baseline="0" dirty="0" smtClean="0">
                            <a:solidFill>
                              <a:schemeClr val="tx1"/>
                            </a:solidFill>
                            <a:latin typeface="+mn-lt"/>
                            <a:ea typeface="+mn-ea"/>
                            <a:cs typeface="+mn-cs"/>
                          </a:rPr>
                          <a:t> services</a:t>
                        </a:r>
                        <a:endParaRPr lang="en-US" sz="1200" kern="1200" dirty="0" smtClean="0">
                          <a:solidFill>
                            <a:schemeClr val="tx1"/>
                          </a:solidFill>
                          <a:latin typeface="+mn-lt"/>
                          <a:ea typeface="+mn-ea"/>
                          <a:cs typeface="+mn-cs"/>
                        </a:endParaRPr>
                      </a:p>
                    </a:txBody>
                    <a:tcPr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lumMod val="40000"/>
                          <a:lumOff val="60000"/>
                        </a:schemeClr>
                      </a:solidFill>
                    </a:tcPr>
                  </a:tc>
                </a:tr>
                <a:tr h="965200">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#1 low-speed data and voice</a:t>
                        </a:r>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r>
                          <a:rPr lang="en-US" sz="1200" b="0" dirty="0" smtClean="0">
                            <a:solidFill>
                              <a:schemeClr val="tx1"/>
                            </a:solidFill>
                          </a:rPr>
                          <a:t>6-8% </a:t>
                        </a:r>
                        <a:r>
                          <a:rPr lang="en-US" sz="1200" b="0" dirty="0" smtClean="0"/>
                          <a:t>CAGR </a:t>
                        </a:r>
                      </a:p>
                      <a:p>
                        <a:pPr algn="ctr"/>
                        <a:r>
                          <a:rPr lang="en-US" sz="1200" b="0" dirty="0" smtClean="0"/>
                          <a:t>thru 2015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Inmarsat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True mobility</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Coverage</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Netted</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Security</a:t>
                        </a:r>
                        <a:endParaRPr lang="en-US" sz="1200" kern="1200" dirty="0">
                          <a:solidFill>
                            <a:schemeClr val="tx1"/>
                          </a:solidFill>
                          <a:latin typeface="+mn-lt"/>
                          <a:ea typeface="+mn-ea"/>
                          <a:cs typeface="+mn-cs"/>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Netted</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M2M solutions</a:t>
                        </a:r>
                      </a:p>
                      <a:p>
                        <a:pPr marL="112713" indent="-112713" algn="l" defTabSz="457200" rtl="0" eaLnBrk="1" latinLnBrk="0" hangingPunct="1">
                          <a:buFont typeface="Arial" pitchFamily="34" charset="0"/>
                          <a:buChar char="•"/>
                        </a:pPr>
                        <a:r>
                          <a:rPr lang="en-US" sz="1200" kern="1200" dirty="0" smtClean="0">
                            <a:solidFill>
                              <a:schemeClr val="tx1"/>
                            </a:solidFill>
                            <a:latin typeface="+mn-lt"/>
                            <a:ea typeface="+mn-ea"/>
                            <a:cs typeface="+mn-cs"/>
                          </a:rPr>
                          <a:t>Proprietary</a:t>
                        </a:r>
                        <a:r>
                          <a:rPr lang="en-US" sz="1200" kern="1200" baseline="0" dirty="0" smtClean="0">
                            <a:solidFill>
                              <a:schemeClr val="tx1"/>
                            </a:solidFill>
                            <a:latin typeface="+mn-lt"/>
                            <a:ea typeface="+mn-ea"/>
                            <a:cs typeface="+mn-cs"/>
                          </a:rPr>
                          <a:t> s</a:t>
                        </a:r>
                        <a:r>
                          <a:rPr lang="en-US" sz="1200" kern="1200" dirty="0" smtClean="0">
                            <a:solidFill>
                              <a:schemeClr val="tx1"/>
                            </a:solidFill>
                            <a:latin typeface="+mn-lt"/>
                            <a:ea typeface="+mn-ea"/>
                            <a:cs typeface="+mn-cs"/>
                          </a:rPr>
                          <a:t>ecure</a:t>
                        </a:r>
                        <a:r>
                          <a:rPr lang="en-US" sz="1200" kern="1200" baseline="0" dirty="0" smtClean="0">
                            <a:solidFill>
                              <a:schemeClr val="tx1"/>
                            </a:solidFill>
                            <a:latin typeface="+mn-lt"/>
                            <a:ea typeface="+mn-ea"/>
                            <a:cs typeface="+mn-cs"/>
                          </a:rPr>
                          <a:t> voice</a:t>
                        </a:r>
                        <a:endParaRPr lang="en-US" sz="1200" kern="1200" dirty="0" smtClean="0">
                          <a:solidFill>
                            <a:schemeClr val="tx1"/>
                          </a:solidFill>
                          <a:latin typeface="+mn-lt"/>
                          <a:ea typeface="+mn-ea"/>
                          <a:cs typeface="+mn-cs"/>
                        </a:endParaRPr>
                      </a:p>
                    </a:txBody>
                    <a:tcPr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r>
              </a:tbl>
            </a:graphicData>
          </a:graphic>
        </p:graphicFrame>
        <p:sp>
          <p:nvSpPr>
            <p:cNvPr id="7" name="TextBox 6"/>
            <p:cNvSpPr txBox="1"/>
            <p:nvPr/>
          </p:nvSpPr>
          <p:spPr>
            <a:xfrm>
              <a:off x="1842313" y="1176876"/>
              <a:ext cx="799173" cy="292388"/>
            </a:xfrm>
            <a:prstGeom prst="rect">
              <a:avLst/>
            </a:prstGeom>
            <a:noFill/>
          </p:spPr>
          <p:txBody>
            <a:bodyPr wrap="square" rtlCol="0">
              <a:spAutoFit/>
            </a:bodyPr>
            <a:lstStyle/>
            <a:p>
              <a:r>
                <a:rPr lang="en-US" sz="1300" b="1" dirty="0" smtClean="0">
                  <a:solidFill>
                    <a:schemeClr val="bg1"/>
                  </a:solidFill>
                  <a:latin typeface="+mn-lt"/>
                </a:rPr>
                <a:t>Position</a:t>
              </a:r>
            </a:p>
          </p:txBody>
        </p:sp>
        <p:sp>
          <p:nvSpPr>
            <p:cNvPr id="8" name="TextBox 7"/>
            <p:cNvSpPr txBox="1"/>
            <p:nvPr/>
          </p:nvSpPr>
          <p:spPr>
            <a:xfrm>
              <a:off x="4477125" y="1010662"/>
              <a:ext cx="1341346" cy="492443"/>
            </a:xfrm>
            <a:prstGeom prst="rect">
              <a:avLst/>
            </a:prstGeom>
            <a:noFill/>
          </p:spPr>
          <p:txBody>
            <a:bodyPr wrap="square" rtlCol="0">
              <a:spAutoFit/>
            </a:bodyPr>
            <a:lstStyle/>
            <a:p>
              <a:pPr algn="ctr"/>
              <a:r>
                <a:rPr lang="en-US" sz="1300" b="1" dirty="0" smtClean="0">
                  <a:solidFill>
                    <a:srgbClr val="FFFFFF"/>
                  </a:solidFill>
                  <a:latin typeface="+mn-lt"/>
                </a:rPr>
                <a:t>Key Competitors</a:t>
              </a:r>
            </a:p>
          </p:txBody>
        </p:sp>
        <p:sp>
          <p:nvSpPr>
            <p:cNvPr id="9" name="TextBox 8"/>
            <p:cNvSpPr txBox="1"/>
            <p:nvPr/>
          </p:nvSpPr>
          <p:spPr>
            <a:xfrm>
              <a:off x="3329644" y="1010662"/>
              <a:ext cx="925253" cy="492443"/>
            </a:xfrm>
            <a:prstGeom prst="rect">
              <a:avLst/>
            </a:prstGeom>
            <a:noFill/>
          </p:spPr>
          <p:txBody>
            <a:bodyPr wrap="none" rtlCol="0">
              <a:spAutoFit/>
            </a:bodyPr>
            <a:lstStyle/>
            <a:p>
              <a:pPr algn="ctr"/>
              <a:r>
                <a:rPr lang="en-US" sz="1300" b="1" dirty="0" smtClean="0">
                  <a:solidFill>
                    <a:srgbClr val="FFFFFF"/>
                  </a:solidFill>
                  <a:latin typeface="+mn-lt"/>
                </a:rPr>
                <a:t>Market</a:t>
              </a:r>
            </a:p>
            <a:p>
              <a:pPr algn="ctr"/>
              <a:r>
                <a:rPr lang="en-US" sz="1300" b="1" dirty="0" smtClean="0">
                  <a:solidFill>
                    <a:srgbClr val="FFFFFF"/>
                  </a:solidFill>
                  <a:latin typeface="+mn-lt"/>
                </a:rPr>
                <a:t>Growth</a:t>
              </a:r>
              <a:r>
                <a:rPr lang="en-US" sz="1300" b="1" baseline="30000" dirty="0" smtClean="0">
                  <a:solidFill>
                    <a:srgbClr val="FFFFFF"/>
                  </a:solidFill>
                  <a:latin typeface="+mn-lt"/>
                </a:rPr>
                <a:t>(1)</a:t>
              </a:r>
            </a:p>
          </p:txBody>
        </p:sp>
        <p:sp>
          <p:nvSpPr>
            <p:cNvPr id="10" name="TextBox 9"/>
            <p:cNvSpPr txBox="1"/>
            <p:nvPr/>
          </p:nvSpPr>
          <p:spPr>
            <a:xfrm>
              <a:off x="7381162" y="1010662"/>
              <a:ext cx="1424173" cy="492443"/>
            </a:xfrm>
            <a:prstGeom prst="rect">
              <a:avLst/>
            </a:prstGeom>
            <a:noFill/>
          </p:spPr>
          <p:txBody>
            <a:bodyPr wrap="square" rtlCol="0">
              <a:spAutoFit/>
            </a:bodyPr>
            <a:lstStyle/>
            <a:p>
              <a:pPr algn="ctr"/>
              <a:r>
                <a:rPr lang="en-US" sz="1300" b="1" dirty="0" smtClean="0">
                  <a:solidFill>
                    <a:srgbClr val="FFFFFF"/>
                  </a:solidFill>
                  <a:latin typeface="+mn-lt"/>
                </a:rPr>
                <a:t>Growth Strategy</a:t>
              </a:r>
            </a:p>
          </p:txBody>
        </p:sp>
        <p:sp>
          <p:nvSpPr>
            <p:cNvPr id="11" name="TextBox 10"/>
            <p:cNvSpPr txBox="1"/>
            <p:nvPr/>
          </p:nvSpPr>
          <p:spPr>
            <a:xfrm>
              <a:off x="5945481" y="1010662"/>
              <a:ext cx="1426235" cy="492443"/>
            </a:xfrm>
            <a:prstGeom prst="rect">
              <a:avLst/>
            </a:prstGeom>
            <a:noFill/>
          </p:spPr>
          <p:txBody>
            <a:bodyPr wrap="square" rtlCol="0">
              <a:spAutoFit/>
            </a:bodyPr>
            <a:lstStyle/>
            <a:p>
              <a:pPr algn="ctr"/>
              <a:r>
                <a:rPr lang="en-US" sz="1300" b="1" dirty="0" smtClean="0">
                  <a:solidFill>
                    <a:srgbClr val="FFFFFF"/>
                  </a:solidFill>
                  <a:latin typeface="+mn-lt"/>
                </a:rPr>
                <a:t>Iridium</a:t>
              </a:r>
            </a:p>
            <a:p>
              <a:pPr algn="ctr"/>
              <a:r>
                <a:rPr lang="en-US" sz="1300" b="1" dirty="0" smtClean="0">
                  <a:solidFill>
                    <a:srgbClr val="FFFFFF"/>
                  </a:solidFill>
                  <a:latin typeface="+mn-lt"/>
                </a:rPr>
                <a:t>Advantage</a:t>
              </a:r>
            </a:p>
          </p:txBody>
        </p:sp>
        <p:sp>
          <p:nvSpPr>
            <p:cNvPr id="12" name="Up Arrow 11"/>
            <p:cNvSpPr/>
            <p:nvPr/>
          </p:nvSpPr>
          <p:spPr>
            <a:xfrm>
              <a:off x="3143056" y="2629658"/>
              <a:ext cx="198407" cy="68148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Up Arrow 12"/>
            <p:cNvSpPr/>
            <p:nvPr/>
          </p:nvSpPr>
          <p:spPr>
            <a:xfrm>
              <a:off x="3157433" y="4572000"/>
              <a:ext cx="184030" cy="4127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Up Arrow 13"/>
            <p:cNvSpPr/>
            <p:nvPr/>
          </p:nvSpPr>
          <p:spPr>
            <a:xfrm>
              <a:off x="3157433" y="5582804"/>
              <a:ext cx="169653" cy="22716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Up Arrow 14"/>
            <p:cNvSpPr/>
            <p:nvPr/>
          </p:nvSpPr>
          <p:spPr>
            <a:xfrm>
              <a:off x="3151683" y="1912623"/>
              <a:ext cx="212781" cy="11502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Up Arrow 15"/>
            <p:cNvSpPr/>
            <p:nvPr/>
          </p:nvSpPr>
          <p:spPr>
            <a:xfrm>
              <a:off x="3157433" y="3657600"/>
              <a:ext cx="169653" cy="39257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509590" y="1521701"/>
              <a:ext cx="1141412" cy="101518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8" name="Rectangle 17"/>
            <p:cNvSpPr/>
            <p:nvPr/>
          </p:nvSpPr>
          <p:spPr>
            <a:xfrm>
              <a:off x="515940" y="2522259"/>
              <a:ext cx="1135062" cy="94366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19" name="Picture 347"/>
            <p:cNvPicPr>
              <a:picLocks noChangeAspect="1" noChangeArrowheads="1"/>
            </p:cNvPicPr>
            <p:nvPr/>
          </p:nvPicPr>
          <p:blipFill>
            <a:blip r:embed="rId3" cstate="print"/>
            <a:srcRect/>
            <a:stretch>
              <a:fillRect/>
            </a:stretch>
          </p:blipFill>
          <p:spPr bwMode="auto">
            <a:xfrm>
              <a:off x="515940" y="2522259"/>
              <a:ext cx="1135062" cy="605174"/>
            </a:xfrm>
            <a:prstGeom prst="rect">
              <a:avLst/>
            </a:prstGeom>
            <a:noFill/>
            <a:ln w="9525">
              <a:noFill/>
              <a:miter lim="800000"/>
              <a:headEnd/>
              <a:tailEnd/>
            </a:ln>
          </p:spPr>
        </p:pic>
        <p:pic>
          <p:nvPicPr>
            <p:cNvPr id="20" name="Picture 345"/>
            <p:cNvPicPr>
              <a:picLocks noChangeAspect="1" noChangeArrowheads="1"/>
            </p:cNvPicPr>
            <p:nvPr/>
          </p:nvPicPr>
          <p:blipFill>
            <a:blip r:embed="rId4" cstate="print"/>
            <a:srcRect b="-185"/>
            <a:stretch>
              <a:fillRect/>
            </a:stretch>
          </p:blipFill>
          <p:spPr bwMode="auto">
            <a:xfrm>
              <a:off x="515940" y="1515533"/>
              <a:ext cx="1135062" cy="734488"/>
            </a:xfrm>
            <a:prstGeom prst="rect">
              <a:avLst/>
            </a:prstGeom>
            <a:noFill/>
            <a:ln w="9525">
              <a:noFill/>
              <a:miter lim="800000"/>
              <a:headEnd/>
              <a:tailEnd/>
            </a:ln>
          </p:spPr>
        </p:pic>
        <p:sp>
          <p:nvSpPr>
            <p:cNvPr id="21" name="TextBox 20"/>
            <p:cNvSpPr txBox="1"/>
            <p:nvPr/>
          </p:nvSpPr>
          <p:spPr>
            <a:xfrm>
              <a:off x="507474" y="2230971"/>
              <a:ext cx="1128712" cy="276999"/>
            </a:xfrm>
            <a:prstGeom prst="rect">
              <a:avLst/>
            </a:prstGeom>
            <a:noFill/>
          </p:spPr>
          <p:txBody>
            <a:bodyPr wrap="square" rtlCol="0">
              <a:spAutoFit/>
            </a:bodyPr>
            <a:lstStyle/>
            <a:p>
              <a:pPr algn="ctr"/>
              <a:r>
                <a:rPr lang="en-US" sz="1200" b="1" dirty="0" smtClean="0">
                  <a:solidFill>
                    <a:schemeClr val="bg1"/>
                  </a:solidFill>
                  <a:latin typeface="Trebuchet MS"/>
                  <a:cs typeface="Trebuchet MS"/>
                </a:rPr>
                <a:t>Land</a:t>
              </a:r>
              <a:endParaRPr lang="en-US" sz="1200" dirty="0">
                <a:solidFill>
                  <a:schemeClr val="bg1"/>
                </a:solidFill>
                <a:latin typeface="Trebuchet MS"/>
                <a:cs typeface="Trebuchet MS"/>
              </a:endParaRPr>
            </a:p>
          </p:txBody>
        </p:sp>
        <p:sp>
          <p:nvSpPr>
            <p:cNvPr id="22" name="TextBox 21"/>
            <p:cNvSpPr txBox="1"/>
            <p:nvPr/>
          </p:nvSpPr>
          <p:spPr>
            <a:xfrm>
              <a:off x="507474" y="3139021"/>
              <a:ext cx="1128712" cy="261610"/>
            </a:xfrm>
            <a:prstGeom prst="rect">
              <a:avLst/>
            </a:prstGeom>
            <a:noFill/>
          </p:spPr>
          <p:txBody>
            <a:bodyPr wrap="square" rtlCol="0">
              <a:spAutoFit/>
            </a:bodyPr>
            <a:lstStyle/>
            <a:p>
              <a:pPr lvl="0" algn="ctr" defTabSz="622300">
                <a:lnSpc>
                  <a:spcPct val="90000"/>
                </a:lnSpc>
                <a:spcAft>
                  <a:spcPct val="35000"/>
                </a:spcAft>
              </a:pPr>
              <a:r>
                <a:rPr lang="en-US" sz="1200" b="1" dirty="0" smtClean="0">
                  <a:solidFill>
                    <a:srgbClr val="FFFFFF"/>
                  </a:solidFill>
                  <a:latin typeface="Trebuchet MS"/>
                  <a:cs typeface="Trebuchet MS"/>
                </a:rPr>
                <a:t>M2M</a:t>
              </a:r>
              <a:endParaRPr lang="en-US" sz="1200" dirty="0">
                <a:solidFill>
                  <a:srgbClr val="FFFFFF"/>
                </a:solidFill>
                <a:latin typeface="Trebuchet MS"/>
                <a:cs typeface="Trebuchet MS"/>
              </a:endParaRPr>
            </a:p>
          </p:txBody>
        </p:sp>
        <p:sp>
          <p:nvSpPr>
            <p:cNvPr id="23" name="Rectangle 22"/>
            <p:cNvSpPr/>
            <p:nvPr/>
          </p:nvSpPr>
          <p:spPr>
            <a:xfrm>
              <a:off x="509590" y="3465919"/>
              <a:ext cx="1141412" cy="914399"/>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4" name="Rectangle 23"/>
            <p:cNvSpPr/>
            <p:nvPr/>
          </p:nvSpPr>
          <p:spPr>
            <a:xfrm>
              <a:off x="509590" y="4373006"/>
              <a:ext cx="1141412" cy="861515"/>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5" name="Rectangle 24"/>
            <p:cNvSpPr/>
            <p:nvPr/>
          </p:nvSpPr>
          <p:spPr>
            <a:xfrm>
              <a:off x="509590" y="5234521"/>
              <a:ext cx="1141412" cy="95885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pic>
          <p:nvPicPr>
            <p:cNvPr id="26" name="Picture 343"/>
            <p:cNvPicPr>
              <a:picLocks noChangeAspect="1" noChangeArrowheads="1"/>
            </p:cNvPicPr>
            <p:nvPr/>
          </p:nvPicPr>
          <p:blipFill>
            <a:blip r:embed="rId5" cstate="print"/>
            <a:srcRect/>
            <a:stretch>
              <a:fillRect/>
            </a:stretch>
          </p:blipFill>
          <p:spPr bwMode="auto">
            <a:xfrm>
              <a:off x="514637" y="3445939"/>
              <a:ext cx="1136365" cy="596974"/>
            </a:xfrm>
            <a:prstGeom prst="rect">
              <a:avLst/>
            </a:prstGeom>
            <a:noFill/>
            <a:ln w="9525">
              <a:noFill/>
              <a:miter lim="800000"/>
              <a:headEnd/>
              <a:tailEnd/>
            </a:ln>
          </p:spPr>
        </p:pic>
        <p:pic>
          <p:nvPicPr>
            <p:cNvPr id="27" name="Picture 344"/>
            <p:cNvPicPr>
              <a:picLocks noChangeAspect="1" noChangeArrowheads="1"/>
            </p:cNvPicPr>
            <p:nvPr/>
          </p:nvPicPr>
          <p:blipFill>
            <a:blip r:embed="rId6" cstate="print"/>
            <a:srcRect/>
            <a:stretch>
              <a:fillRect/>
            </a:stretch>
          </p:blipFill>
          <p:spPr bwMode="auto">
            <a:xfrm>
              <a:off x="508373" y="4377828"/>
              <a:ext cx="1142629" cy="566770"/>
            </a:xfrm>
            <a:prstGeom prst="rect">
              <a:avLst/>
            </a:prstGeom>
            <a:noFill/>
            <a:ln w="9525">
              <a:noFill/>
              <a:miter lim="800000"/>
              <a:headEnd/>
              <a:tailEnd/>
            </a:ln>
          </p:spPr>
        </p:pic>
        <p:pic>
          <p:nvPicPr>
            <p:cNvPr id="28" name="Picture 37" descr="milphone_9505"/>
            <p:cNvPicPr>
              <a:picLocks noChangeAspect="1" noChangeArrowheads="1"/>
            </p:cNvPicPr>
            <p:nvPr/>
          </p:nvPicPr>
          <p:blipFill>
            <a:blip r:embed="rId7" cstate="print"/>
            <a:srcRect/>
            <a:stretch>
              <a:fillRect/>
            </a:stretch>
          </p:blipFill>
          <p:spPr bwMode="auto">
            <a:xfrm>
              <a:off x="514221" y="5234521"/>
              <a:ext cx="1136781" cy="654050"/>
            </a:xfrm>
            <a:prstGeom prst="rect">
              <a:avLst/>
            </a:prstGeom>
            <a:noFill/>
            <a:ln w="9525">
              <a:noFill/>
              <a:miter lim="800000"/>
              <a:headEnd/>
              <a:tailEnd/>
            </a:ln>
          </p:spPr>
        </p:pic>
        <p:sp>
          <p:nvSpPr>
            <p:cNvPr id="29" name="TextBox 28"/>
            <p:cNvSpPr txBox="1"/>
            <p:nvPr/>
          </p:nvSpPr>
          <p:spPr>
            <a:xfrm>
              <a:off x="507474" y="4059771"/>
              <a:ext cx="1128712" cy="261610"/>
            </a:xfrm>
            <a:prstGeom prst="rect">
              <a:avLst/>
            </a:prstGeom>
            <a:noFill/>
          </p:spPr>
          <p:txBody>
            <a:bodyPr wrap="square" rtlCol="0">
              <a:spAutoFit/>
            </a:bodyPr>
            <a:lstStyle/>
            <a:p>
              <a:pPr lvl="0" algn="ctr" defTabSz="622300">
                <a:lnSpc>
                  <a:spcPct val="90000"/>
                </a:lnSpc>
                <a:spcAft>
                  <a:spcPct val="35000"/>
                </a:spcAft>
              </a:pPr>
              <a:r>
                <a:rPr lang="en-US" sz="1200" b="1" dirty="0" smtClean="0">
                  <a:solidFill>
                    <a:srgbClr val="FFFFFF"/>
                  </a:solidFill>
                  <a:latin typeface="Trebuchet MS"/>
                  <a:cs typeface="Trebuchet MS"/>
                </a:rPr>
                <a:t>Maritime</a:t>
              </a:r>
            </a:p>
          </p:txBody>
        </p:sp>
        <p:sp>
          <p:nvSpPr>
            <p:cNvPr id="30" name="TextBox 29"/>
            <p:cNvSpPr txBox="1"/>
            <p:nvPr/>
          </p:nvSpPr>
          <p:spPr>
            <a:xfrm>
              <a:off x="507474" y="4967821"/>
              <a:ext cx="1128712" cy="261610"/>
            </a:xfrm>
            <a:prstGeom prst="rect">
              <a:avLst/>
            </a:prstGeom>
            <a:noFill/>
          </p:spPr>
          <p:txBody>
            <a:bodyPr wrap="square" rtlCol="0">
              <a:spAutoFit/>
            </a:bodyPr>
            <a:lstStyle/>
            <a:p>
              <a:pPr lvl="0" algn="ctr" defTabSz="622300">
                <a:lnSpc>
                  <a:spcPct val="90000"/>
                </a:lnSpc>
                <a:spcAft>
                  <a:spcPct val="35000"/>
                </a:spcAft>
              </a:pPr>
              <a:r>
                <a:rPr lang="en-US" sz="1200" b="1" dirty="0" smtClean="0">
                  <a:solidFill>
                    <a:srgbClr val="FFFFFF"/>
                  </a:solidFill>
                  <a:latin typeface="Trebuchet MS"/>
                  <a:cs typeface="Trebuchet MS"/>
                </a:rPr>
                <a:t>Aviation</a:t>
              </a:r>
            </a:p>
          </p:txBody>
        </p:sp>
        <p:sp>
          <p:nvSpPr>
            <p:cNvPr id="31" name="TextBox 30"/>
            <p:cNvSpPr txBox="1"/>
            <p:nvPr/>
          </p:nvSpPr>
          <p:spPr>
            <a:xfrm>
              <a:off x="507474" y="5921196"/>
              <a:ext cx="1128712" cy="261610"/>
            </a:xfrm>
            <a:prstGeom prst="rect">
              <a:avLst/>
            </a:prstGeom>
            <a:noFill/>
          </p:spPr>
          <p:txBody>
            <a:bodyPr wrap="square" rtlCol="0">
              <a:spAutoFit/>
            </a:bodyPr>
            <a:lstStyle/>
            <a:p>
              <a:pPr lvl="0" algn="ctr" defTabSz="622300">
                <a:lnSpc>
                  <a:spcPct val="90000"/>
                </a:lnSpc>
                <a:spcAft>
                  <a:spcPct val="35000"/>
                </a:spcAft>
              </a:pPr>
              <a:r>
                <a:rPr lang="en-US" sz="1200" b="1" dirty="0" smtClean="0">
                  <a:solidFill>
                    <a:srgbClr val="FFFFFF"/>
                  </a:solidFill>
                  <a:latin typeface="Trebuchet MS"/>
                  <a:cs typeface="Trebuchet MS"/>
                </a:rPr>
                <a:t>Government</a:t>
              </a:r>
            </a:p>
          </p:txBody>
        </p:sp>
        <p:sp>
          <p:nvSpPr>
            <p:cNvPr id="34" name="Text Box 10"/>
            <p:cNvSpPr txBox="1">
              <a:spLocks noChangeArrowheads="1"/>
            </p:cNvSpPr>
            <p:nvPr/>
          </p:nvSpPr>
          <p:spPr bwMode="auto">
            <a:xfrm>
              <a:off x="76200" y="6261569"/>
              <a:ext cx="6096000" cy="21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Wingdings" pitchFamily="2" charset="2"/>
                <a:buAutoNum type="arabicParenBoth"/>
              </a:pPr>
              <a:r>
                <a:rPr lang="en-US" sz="800" dirty="0" smtClean="0">
                  <a:solidFill>
                    <a:schemeClr val="accent4"/>
                  </a:solidFill>
                  <a:latin typeface="Trebuchet MS" pitchFamily="34" charset="0"/>
                </a:rPr>
                <a:t>Northern Sky Research (2010) for MSS L-Band market</a:t>
              </a:r>
            </a:p>
          </p:txBody>
        </p:sp>
      </p:grpSp>
      <p:sp>
        <p:nvSpPr>
          <p:cNvPr id="36" name="Slide Number Placeholder 4"/>
          <p:cNvSpPr>
            <a:spLocks noGrp="1"/>
          </p:cNvSpPr>
          <p:nvPr/>
        </p:nvSpPr>
        <p:spPr>
          <a:xfrm>
            <a:off x="0" y="6492875"/>
            <a:ext cx="457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0FB364-4D2E-DF41-B5B8-FA356FFC585C}" type="slidenum">
              <a:rPr lang="en-US" smtClean="0"/>
              <a:pPr/>
              <a:t>7</a:t>
            </a:fld>
            <a:endParaRPr lang="en-US" dirty="0"/>
          </a:p>
        </p:txBody>
      </p:sp>
      <p:sp>
        <p:nvSpPr>
          <p:cNvPr id="37" name="Title 1"/>
          <p:cNvSpPr txBox="1">
            <a:spLocks/>
          </p:cNvSpPr>
          <p:nvPr/>
        </p:nvSpPr>
        <p:spPr>
          <a:xfrm>
            <a:off x="457200" y="-152400"/>
            <a:ext cx="8229600" cy="1066800"/>
          </a:xfrm>
          <a:prstGeom prst="rect">
            <a:avLst/>
          </a:prstGeom>
        </p:spPr>
        <p:txBody>
          <a:bodyPr vert="horz" lIns="91440" tIns="45720" rIns="91440" bIns="45720" rtlCol="0" anchor="b" anchorCtr="0">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smtClean="0">
                <a:ln>
                  <a:noFill/>
                </a:ln>
                <a:solidFill>
                  <a:srgbClr val="545454"/>
                </a:solidFill>
                <a:effectLst/>
                <a:uLnTx/>
                <a:uFillTx/>
                <a:latin typeface="Trebuchet MS"/>
                <a:ea typeface="+mj-ea"/>
                <a:cs typeface="Trebuchet MS"/>
              </a:rPr>
              <a:t>Favorable</a:t>
            </a:r>
            <a:r>
              <a:rPr kumimoji="0" lang="en-US" sz="2600" b="1" i="0" u="none" strike="noStrike" kern="1200" cap="none" spc="0" normalizeH="0" noProof="0" dirty="0" smtClean="0">
                <a:ln>
                  <a:noFill/>
                </a:ln>
                <a:solidFill>
                  <a:srgbClr val="545454"/>
                </a:solidFill>
                <a:effectLst/>
                <a:uLnTx/>
                <a:uFillTx/>
                <a:latin typeface="Trebuchet MS"/>
                <a:ea typeface="+mj-ea"/>
                <a:cs typeface="Trebuchet MS"/>
              </a:rPr>
              <a:t> Competitive Dynamics &amp; Positioning</a:t>
            </a:r>
            <a:endParaRPr kumimoji="0" lang="en-US" sz="2600" b="1" i="0" u="none" strike="noStrike" kern="1200" cap="none" spc="0" normalizeH="0" baseline="0" noProof="0" dirty="0">
              <a:ln>
                <a:noFill/>
              </a:ln>
              <a:solidFill>
                <a:srgbClr val="545454"/>
              </a:solidFill>
              <a:effectLst/>
              <a:uLnTx/>
              <a:uFillTx/>
              <a:latin typeface="Trebuchet MS"/>
              <a:ea typeface="+mj-ea"/>
              <a:cs typeface="Trebuchet MS"/>
            </a:endParaRPr>
          </a:p>
        </p:txBody>
      </p:sp>
    </p:spTree>
    <p:extLst>
      <p:ext uri="{BB962C8B-B14F-4D97-AF65-F5344CB8AC3E}">
        <p14:creationId xmlns:p14="http://schemas.microsoft.com/office/powerpoint/2010/main" val="7637859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a:srcRect l="18111" t="27397" r="19237" b="34312"/>
          <a:stretch>
            <a:fillRect/>
          </a:stretch>
        </p:blipFill>
        <p:spPr bwMode="auto">
          <a:xfrm>
            <a:off x="581025" y="1676400"/>
            <a:ext cx="7267575" cy="3865348"/>
          </a:xfrm>
          <a:prstGeom prst="rect">
            <a:avLst/>
          </a:prstGeom>
          <a:noFill/>
          <a:ln w="9525">
            <a:solidFill>
              <a:schemeClr val="tx1"/>
            </a:solidFill>
            <a:miter lim="800000"/>
            <a:headEnd/>
            <a:tailEnd/>
          </a:ln>
        </p:spPr>
      </p:pic>
      <p:sp>
        <p:nvSpPr>
          <p:cNvPr id="8" name="Oval 7"/>
          <p:cNvSpPr/>
          <p:nvPr/>
        </p:nvSpPr>
        <p:spPr>
          <a:xfrm>
            <a:off x="1563575" y="5745163"/>
            <a:ext cx="161925" cy="1524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Oval 8"/>
          <p:cNvSpPr/>
          <p:nvPr/>
        </p:nvSpPr>
        <p:spPr>
          <a:xfrm>
            <a:off x="4944950" y="5735638"/>
            <a:ext cx="161925" cy="152400"/>
          </a:xfrm>
          <a:prstGeom prst="ellipse">
            <a:avLst/>
          </a:prstGeom>
          <a:solidFill>
            <a:srgbClr val="FF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7030A0"/>
              </a:solidFill>
            </a:endParaRPr>
          </a:p>
        </p:txBody>
      </p:sp>
      <p:sp>
        <p:nvSpPr>
          <p:cNvPr id="10" name="Oval 9"/>
          <p:cNvSpPr/>
          <p:nvPr/>
        </p:nvSpPr>
        <p:spPr>
          <a:xfrm>
            <a:off x="3687650" y="5745163"/>
            <a:ext cx="161925" cy="152400"/>
          </a:xfrm>
          <a:prstGeom prst="ellipse">
            <a:avLst/>
          </a:prstGeom>
          <a:solidFill>
            <a:srgbClr val="FCB137"/>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TextBox 10"/>
          <p:cNvSpPr txBox="1"/>
          <p:nvPr/>
        </p:nvSpPr>
        <p:spPr>
          <a:xfrm>
            <a:off x="1696925" y="5697538"/>
            <a:ext cx="1905000" cy="246062"/>
          </a:xfrm>
          <a:prstGeom prst="rect">
            <a:avLst/>
          </a:prstGeom>
          <a:noFill/>
        </p:spPr>
        <p:txBody>
          <a:bodyPr>
            <a:spAutoFit/>
          </a:bodyPr>
          <a:lstStyle/>
          <a:p>
            <a:pPr>
              <a:defRPr/>
            </a:pPr>
            <a:r>
              <a:rPr lang="en-US" sz="1000" dirty="0">
                <a:solidFill>
                  <a:srgbClr val="000000"/>
                </a:solidFill>
                <a:latin typeface="+mn-lt"/>
                <a:cs typeface="+mn-cs"/>
              </a:rPr>
              <a:t>M2M (SBD) Data Transmission</a:t>
            </a:r>
          </a:p>
        </p:txBody>
      </p:sp>
      <p:sp>
        <p:nvSpPr>
          <p:cNvPr id="12" name="TextBox 11"/>
          <p:cNvSpPr txBox="1"/>
          <p:nvPr/>
        </p:nvSpPr>
        <p:spPr>
          <a:xfrm>
            <a:off x="3821000" y="5697538"/>
            <a:ext cx="857250" cy="246062"/>
          </a:xfrm>
          <a:prstGeom prst="rect">
            <a:avLst/>
          </a:prstGeom>
          <a:noFill/>
        </p:spPr>
        <p:txBody>
          <a:bodyPr>
            <a:spAutoFit/>
          </a:bodyPr>
          <a:lstStyle/>
          <a:p>
            <a:pPr>
              <a:defRPr/>
            </a:pPr>
            <a:r>
              <a:rPr lang="en-US" sz="1000" dirty="0">
                <a:solidFill>
                  <a:srgbClr val="000000"/>
                </a:solidFill>
                <a:latin typeface="+mn-lt"/>
                <a:cs typeface="+mn-cs"/>
              </a:rPr>
              <a:t>Voice Call</a:t>
            </a:r>
          </a:p>
        </p:txBody>
      </p:sp>
      <p:sp>
        <p:nvSpPr>
          <p:cNvPr id="13" name="TextBox 12"/>
          <p:cNvSpPr txBox="1"/>
          <p:nvPr/>
        </p:nvSpPr>
        <p:spPr>
          <a:xfrm>
            <a:off x="5106875" y="5697538"/>
            <a:ext cx="1905000" cy="246062"/>
          </a:xfrm>
          <a:prstGeom prst="rect">
            <a:avLst/>
          </a:prstGeom>
          <a:noFill/>
        </p:spPr>
        <p:txBody>
          <a:bodyPr>
            <a:spAutoFit/>
          </a:bodyPr>
          <a:lstStyle/>
          <a:p>
            <a:pPr>
              <a:defRPr/>
            </a:pPr>
            <a:r>
              <a:rPr lang="en-US" sz="1000" dirty="0" smtClean="0">
                <a:solidFill>
                  <a:srgbClr val="000000"/>
                </a:solidFill>
              </a:rPr>
              <a:t>High-Speed Data Traffic</a:t>
            </a:r>
            <a:endParaRPr lang="en-US" sz="1000" dirty="0">
              <a:solidFill>
                <a:srgbClr val="000000"/>
              </a:solidFill>
              <a:latin typeface="+mn-lt"/>
              <a:cs typeface="+mn-cs"/>
            </a:endParaRPr>
          </a:p>
        </p:txBody>
      </p:sp>
      <p:sp>
        <p:nvSpPr>
          <p:cNvPr id="17" name="Text Box 10"/>
          <p:cNvSpPr txBox="1">
            <a:spLocks noChangeArrowheads="1"/>
          </p:cNvSpPr>
          <p:nvPr/>
        </p:nvSpPr>
        <p:spPr bwMode="auto">
          <a:xfrm>
            <a:off x="152400" y="6019800"/>
            <a:ext cx="6248400" cy="3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r>
              <a:rPr lang="en-US" sz="800" dirty="0" smtClean="0">
                <a:solidFill>
                  <a:schemeClr val="accent4"/>
                </a:solidFill>
                <a:latin typeface="Trebuchet MS" pitchFamily="34" charset="0"/>
              </a:rPr>
              <a:t>Note:  One week plot of  M2M/SBD  session, voice call and high-speed data origination points for the week of 7/10/11 to 7/16/11 (commercial traffic only)</a:t>
            </a:r>
            <a:endParaRPr lang="en-US" sz="800" dirty="0">
              <a:solidFill>
                <a:schemeClr val="accent4"/>
              </a:solidFill>
              <a:latin typeface="Trebuchet MS" pitchFamily="34" charset="0"/>
            </a:endParaRPr>
          </a:p>
        </p:txBody>
      </p:sp>
      <p:sp>
        <p:nvSpPr>
          <p:cNvPr id="18" name="Rectangle 2"/>
          <p:cNvSpPr txBox="1">
            <a:spLocks noChangeArrowheads="1"/>
          </p:cNvSpPr>
          <p:nvPr/>
        </p:nvSpPr>
        <p:spPr>
          <a:xfrm>
            <a:off x="457200" y="1233488"/>
            <a:ext cx="8229600" cy="519112"/>
          </a:xfrm>
          <a:prstGeom prst="rect">
            <a:avLst/>
          </a:prstGeom>
        </p:spPr>
        <p:txBody>
          <a:bodyPr/>
          <a:lstStyle/>
          <a:p>
            <a:pPr marL="0" marR="0" lvl="0" indent="0" algn="l" defTabSz="457200" rtl="0" eaLnBrk="1" fontAlgn="auto" latinLnBrk="0" hangingPunct="1">
              <a:lnSpc>
                <a:spcPct val="100000"/>
              </a:lnSpc>
              <a:spcBef>
                <a:spcPct val="20000"/>
              </a:spcBef>
              <a:spcAft>
                <a:spcPts val="400"/>
              </a:spcAft>
              <a:buClr>
                <a:srgbClr val="FFB719"/>
              </a:buClr>
              <a:buSzPct val="120000"/>
              <a:buFont typeface="Wingdings" pitchFamily="2" charset="2"/>
              <a:buNone/>
              <a:tabLst/>
              <a:defRPr/>
            </a:pPr>
            <a:r>
              <a:rPr kumimoji="0" lang="en-US" sz="2000" b="1" i="0" u="none" strike="noStrike" kern="1200" cap="none" spc="0" normalizeH="0" baseline="0" noProof="0" dirty="0" smtClean="0">
                <a:ln>
                  <a:noFill/>
                </a:ln>
                <a:solidFill>
                  <a:srgbClr val="545454"/>
                </a:solidFill>
                <a:effectLst/>
                <a:uLnTx/>
                <a:uFillTx/>
                <a:latin typeface="Trebuchet MS"/>
                <a:ea typeface="+mn-ea"/>
                <a:cs typeface="Trebuchet MS"/>
              </a:rPr>
              <a:t>Diverse network</a:t>
            </a:r>
            <a:r>
              <a:rPr kumimoji="0" lang="en-US" sz="2000" b="1" i="0" u="none" strike="noStrike" kern="1200" cap="none" spc="0" normalizeH="0" noProof="0" dirty="0" smtClean="0">
                <a:ln>
                  <a:noFill/>
                </a:ln>
                <a:solidFill>
                  <a:srgbClr val="545454"/>
                </a:solidFill>
                <a:effectLst/>
                <a:uLnTx/>
                <a:uFillTx/>
                <a:latin typeface="Trebuchet MS"/>
                <a:ea typeface="+mn-ea"/>
                <a:cs typeface="Trebuchet MS"/>
              </a:rPr>
              <a:t> traffic with significant growth opportunities</a:t>
            </a:r>
            <a:endParaRPr kumimoji="0" lang="en-US" sz="2000" b="1" i="0" u="none" strike="noStrike" kern="1200" cap="none" spc="0" normalizeH="0" baseline="0" noProof="0" dirty="0">
              <a:ln>
                <a:noFill/>
              </a:ln>
              <a:solidFill>
                <a:srgbClr val="545454"/>
              </a:solidFill>
              <a:effectLst/>
              <a:uLnTx/>
              <a:uFillTx/>
              <a:latin typeface="Trebuchet MS"/>
              <a:ea typeface="+mn-ea"/>
              <a:cs typeface="Trebuchet MS"/>
            </a:endParaRPr>
          </a:p>
        </p:txBody>
      </p:sp>
      <p:sp>
        <p:nvSpPr>
          <p:cNvPr id="22" name="Title 20"/>
          <p:cNvSpPr>
            <a:spLocks noGrp="1"/>
          </p:cNvSpPr>
          <p:nvPr>
            <p:ph type="title"/>
          </p:nvPr>
        </p:nvSpPr>
        <p:spPr>
          <a:xfrm>
            <a:off x="457200" y="0"/>
            <a:ext cx="8229600" cy="1066800"/>
          </a:xfrm>
        </p:spPr>
        <p:txBody>
          <a:bodyPr/>
          <a:lstStyle/>
          <a:p>
            <a:r>
              <a:rPr lang="en-US" dirty="0" smtClean="0"/>
              <a:t>Network Leadership Fuels Global Usage</a:t>
            </a:r>
            <a:endParaRPr lang="en-US" dirty="0"/>
          </a:p>
        </p:txBody>
      </p:sp>
      <p:sp>
        <p:nvSpPr>
          <p:cNvPr id="25" name="Slide Number Placeholder 4"/>
          <p:cNvSpPr>
            <a:spLocks noGrp="1"/>
          </p:cNvSpPr>
          <p:nvPr/>
        </p:nvSpPr>
        <p:spPr>
          <a:xfrm>
            <a:off x="0" y="6492875"/>
            <a:ext cx="457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0FB364-4D2E-DF41-B5B8-FA356FFC585C}" type="slidenum">
              <a:rPr lang="en-US" smtClean="0"/>
              <a:pPr/>
              <a:t>8</a:t>
            </a:fld>
            <a:endParaRPr lang="en-US" dirty="0"/>
          </a:p>
        </p:txBody>
      </p:sp>
    </p:spTree>
    <p:extLst>
      <p:ext uri="{BB962C8B-B14F-4D97-AF65-F5344CB8AC3E}">
        <p14:creationId xmlns:p14="http://schemas.microsoft.com/office/powerpoint/2010/main" val="46764118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2"/>
          <p:cNvSpPr txBox="1">
            <a:spLocks noChangeArrowheads="1"/>
          </p:cNvSpPr>
          <p:nvPr/>
        </p:nvSpPr>
        <p:spPr>
          <a:xfrm>
            <a:off x="457200" y="1066799"/>
            <a:ext cx="8534400" cy="677861"/>
          </a:xfrm>
          <a:prstGeom prst="rect">
            <a:avLst/>
          </a:prstGeom>
        </p:spPr>
        <p:txBody>
          <a:bodyPr/>
          <a:lstStyle/>
          <a:p>
            <a:pPr marL="0" marR="0" lvl="0" indent="0" algn="l" defTabSz="457200" rtl="0" eaLnBrk="1" fontAlgn="auto" latinLnBrk="0" hangingPunct="1">
              <a:lnSpc>
                <a:spcPct val="100000"/>
              </a:lnSpc>
              <a:spcBef>
                <a:spcPct val="20000"/>
              </a:spcBef>
              <a:spcAft>
                <a:spcPts val="400"/>
              </a:spcAft>
              <a:buClr>
                <a:srgbClr val="FFB719"/>
              </a:buClr>
              <a:buSzPct val="120000"/>
              <a:buFont typeface="Wingdings" pitchFamily="2" charset="2"/>
              <a:buNone/>
              <a:tabLst/>
              <a:defRPr/>
            </a:pPr>
            <a:endParaRPr kumimoji="0" lang="en-US" sz="2000" b="1" i="0" u="none" strike="noStrike" kern="1200" cap="none" spc="0" normalizeH="0" baseline="0" noProof="0" dirty="0">
              <a:ln>
                <a:noFill/>
              </a:ln>
              <a:solidFill>
                <a:srgbClr val="545454"/>
              </a:solidFill>
              <a:effectLst/>
              <a:uLnTx/>
              <a:uFillTx/>
              <a:latin typeface="Trebuchet MS"/>
              <a:ea typeface="+mn-ea"/>
              <a:cs typeface="Trebuchet MS"/>
            </a:endParaRPr>
          </a:p>
        </p:txBody>
      </p:sp>
      <p:sp>
        <p:nvSpPr>
          <p:cNvPr id="69" name="Rectangle 68"/>
          <p:cNvSpPr/>
          <p:nvPr/>
        </p:nvSpPr>
        <p:spPr>
          <a:xfrm>
            <a:off x="0" y="1744661"/>
            <a:ext cx="9144000" cy="4321177"/>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grpSp>
        <p:nvGrpSpPr>
          <p:cNvPr id="2" name="Group 160"/>
          <p:cNvGrpSpPr/>
          <p:nvPr/>
        </p:nvGrpSpPr>
        <p:grpSpPr>
          <a:xfrm>
            <a:off x="0" y="1744662"/>
            <a:ext cx="9252078" cy="4579938"/>
            <a:chOff x="-76201" y="1311275"/>
            <a:chExt cx="9252078" cy="4579938"/>
          </a:xfrm>
        </p:grpSpPr>
        <p:sp>
          <p:nvSpPr>
            <p:cNvPr id="83" name="Right Arrow 82"/>
            <p:cNvSpPr/>
            <p:nvPr/>
          </p:nvSpPr>
          <p:spPr>
            <a:xfrm>
              <a:off x="-76201" y="5427663"/>
              <a:ext cx="6769101" cy="457200"/>
            </a:xfrm>
            <a:prstGeom prst="rightArrow">
              <a:avLst>
                <a:gd name="adj1" fmla="val 77586"/>
                <a:gd name="adj2" fmla="val 50000"/>
              </a:avLst>
            </a:prstGeom>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dirty="0">
                <a:latin typeface="+mj-lt"/>
              </a:endParaRPr>
            </a:p>
          </p:txBody>
        </p:sp>
        <p:sp>
          <p:nvSpPr>
            <p:cNvPr id="96" name="Round Same Side Corner Rectangle 95"/>
            <p:cNvSpPr/>
            <p:nvPr/>
          </p:nvSpPr>
          <p:spPr>
            <a:xfrm>
              <a:off x="6719887" y="5502275"/>
              <a:ext cx="1357313" cy="382588"/>
            </a:xfrm>
            <a:prstGeom prst="round2SameRect">
              <a:avLst/>
            </a:prstGeom>
            <a:gradFill>
              <a:gsLst>
                <a:gs pos="0">
                  <a:schemeClr val="tx1"/>
                </a:gs>
                <a:gs pos="100000">
                  <a:schemeClr val="tx1"/>
                </a:gs>
              </a:gsLst>
            </a:gradFill>
          </p:spPr>
          <p:style>
            <a:lnRef idx="1">
              <a:schemeClr val="dk1"/>
            </a:lnRef>
            <a:fillRef idx="3">
              <a:schemeClr val="dk1"/>
            </a:fillRef>
            <a:effectRef idx="2">
              <a:schemeClr val="dk1"/>
            </a:effectRef>
            <a:fontRef idx="minor">
              <a:schemeClr val="lt1"/>
            </a:fontRef>
          </p:style>
          <p:txBody>
            <a:bodyPr lIns="45720" rIns="45720" anchor="ctr"/>
            <a:lstStyle/>
            <a:p>
              <a:pPr algn="ctr">
                <a:defRPr/>
              </a:pPr>
              <a:r>
                <a:rPr lang="en-US" sz="1400" dirty="0">
                  <a:latin typeface="+mj-lt"/>
                </a:rPr>
                <a:t>&gt; </a:t>
              </a:r>
              <a:r>
                <a:rPr lang="en-US" sz="1400" b="1" dirty="0" smtClean="0">
                  <a:latin typeface="+mj-lt"/>
                </a:rPr>
                <a:t>275</a:t>
              </a:r>
              <a:r>
                <a:rPr lang="en-US" sz="1400" dirty="0" smtClean="0">
                  <a:latin typeface="+mj-lt"/>
                </a:rPr>
                <a:t> </a:t>
              </a:r>
              <a:r>
                <a:rPr lang="en-US" sz="1400" dirty="0">
                  <a:latin typeface="+mj-lt"/>
                </a:rPr>
                <a:t>Partners</a:t>
              </a:r>
            </a:p>
          </p:txBody>
        </p:sp>
        <p:sp>
          <p:nvSpPr>
            <p:cNvPr id="99" name="Round Same Side Corner Rectangle 98"/>
            <p:cNvSpPr/>
            <p:nvPr/>
          </p:nvSpPr>
          <p:spPr>
            <a:xfrm>
              <a:off x="152399" y="5508625"/>
              <a:ext cx="1358900" cy="382588"/>
            </a:xfrm>
            <a:prstGeom prst="round2SameRect">
              <a:avLst/>
            </a:prstGeom>
            <a:gradFill>
              <a:gsLst>
                <a:gs pos="0">
                  <a:schemeClr val="tx1"/>
                </a:gs>
                <a:gs pos="100000">
                  <a:schemeClr val="tx1"/>
                </a:gs>
              </a:gsLst>
            </a:gradFill>
          </p:spPr>
          <p:style>
            <a:lnRef idx="1">
              <a:schemeClr val="dk1"/>
            </a:lnRef>
            <a:fillRef idx="3">
              <a:schemeClr val="dk1"/>
            </a:fillRef>
            <a:effectRef idx="2">
              <a:schemeClr val="dk1"/>
            </a:effectRef>
            <a:fontRef idx="minor">
              <a:schemeClr val="lt1"/>
            </a:fontRef>
          </p:style>
          <p:txBody>
            <a:bodyPr lIns="45720" rIns="45720" anchor="ctr"/>
            <a:lstStyle/>
            <a:p>
              <a:pPr algn="ctr">
                <a:defRPr/>
              </a:pPr>
              <a:r>
                <a:rPr lang="en-US" sz="1400" b="1" dirty="0">
                  <a:latin typeface="+mj-lt"/>
                </a:rPr>
                <a:t>0</a:t>
              </a:r>
              <a:r>
                <a:rPr lang="en-US" sz="1400" dirty="0">
                  <a:latin typeface="+mj-lt"/>
                </a:rPr>
                <a:t> Partners</a:t>
              </a:r>
            </a:p>
          </p:txBody>
        </p:sp>
        <p:sp>
          <p:nvSpPr>
            <p:cNvPr id="100" name="Trapezoid 99"/>
            <p:cNvSpPr/>
            <p:nvPr/>
          </p:nvSpPr>
          <p:spPr>
            <a:xfrm rot="16200000">
              <a:off x="2820987" y="-690562"/>
              <a:ext cx="4321175" cy="8324850"/>
            </a:xfrm>
            <a:prstGeom prst="trapezoid">
              <a:avLst>
                <a:gd name="adj" fmla="val 45758"/>
              </a:avLst>
            </a:prstGeom>
            <a:gradFill>
              <a:gsLst>
                <a:gs pos="0">
                  <a:schemeClr val="accent1"/>
                </a:gs>
                <a:gs pos="25000">
                  <a:schemeClr val="accent1">
                    <a:lumMod val="40000"/>
                    <a:lumOff val="60000"/>
                  </a:schemeClr>
                </a:gs>
                <a:gs pos="50000">
                  <a:schemeClr val="accent1"/>
                </a:gs>
                <a:gs pos="75000">
                  <a:schemeClr val="accent1">
                    <a:lumMod val="75000"/>
                  </a:schemeClr>
                </a:gs>
                <a:gs pos="100000">
                  <a:schemeClr val="accent1"/>
                </a:gs>
              </a:gsLst>
              <a:lin ang="1080000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latin typeface="+mj-lt"/>
                </a:rPr>
                <a:t> </a:t>
              </a:r>
            </a:p>
          </p:txBody>
        </p:sp>
        <p:sp>
          <p:nvSpPr>
            <p:cNvPr id="105" name="Oval 104"/>
            <p:cNvSpPr/>
            <p:nvPr/>
          </p:nvSpPr>
          <p:spPr>
            <a:xfrm>
              <a:off x="2771775" y="2805113"/>
              <a:ext cx="187325" cy="1336675"/>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mj-lt"/>
              </a:endParaRPr>
            </a:p>
          </p:txBody>
        </p:sp>
        <p:pic>
          <p:nvPicPr>
            <p:cNvPr id="106" name="Picture 7" descr="phone-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363" y="1411288"/>
              <a:ext cx="41116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9" descr="phone-0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975" y="1471613"/>
              <a:ext cx="4826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8"/>
            <p:cNvGrpSpPr>
              <a:grpSpLocks/>
            </p:cNvGrpSpPr>
            <p:nvPr/>
          </p:nvGrpSpPr>
          <p:grpSpPr bwMode="auto">
            <a:xfrm>
              <a:off x="4952999" y="2319338"/>
              <a:ext cx="1016000" cy="838200"/>
              <a:chOff x="3952874" y="1358899"/>
              <a:chExt cx="1016000" cy="838201"/>
            </a:xfrm>
          </p:grpSpPr>
          <p:sp>
            <p:nvSpPr>
              <p:cNvPr id="109" name="Oval 108"/>
              <p:cNvSpPr/>
              <p:nvPr/>
            </p:nvSpPr>
            <p:spPr>
              <a:xfrm>
                <a:off x="4013198" y="1358899"/>
                <a:ext cx="838201" cy="838201"/>
              </a:xfrm>
              <a:prstGeom prst="ellipse">
                <a:avLst/>
              </a:prstGeom>
              <a:gradFill flip="none" rotWithShape="1">
                <a:gsLst>
                  <a:gs pos="83000">
                    <a:srgbClr val="3E0C86"/>
                  </a:gs>
                  <a:gs pos="0">
                    <a:srgbClr val="907FDA"/>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10" name="TextBox 109"/>
              <p:cNvSpPr txBox="1"/>
              <p:nvPr/>
            </p:nvSpPr>
            <p:spPr>
              <a:xfrm>
                <a:off x="3952874" y="1528762"/>
                <a:ext cx="1016000" cy="430213"/>
              </a:xfrm>
              <a:prstGeom prst="rect">
                <a:avLst/>
              </a:prstGeom>
              <a:noFill/>
            </p:spPr>
            <p:txBody>
              <a:bodyPr>
                <a:spAutoFit/>
              </a:bodyPr>
              <a:lstStyle/>
              <a:p>
                <a:pPr algn="ctr">
                  <a:defRPr/>
                </a:pPr>
                <a:r>
                  <a:rPr lang="en-US" sz="1100" dirty="0">
                    <a:solidFill>
                      <a:schemeClr val="bg1"/>
                    </a:solidFill>
                    <a:latin typeface="+mj-lt"/>
                    <a:cs typeface="+mn-cs"/>
                  </a:rPr>
                  <a:t>Iridium </a:t>
                </a:r>
                <a:r>
                  <a:rPr lang="en-US" sz="1100" dirty="0" smtClean="0">
                    <a:solidFill>
                      <a:schemeClr val="bg1"/>
                    </a:solidFill>
                    <a:latin typeface="+mj-lt"/>
                    <a:cs typeface="+mn-cs"/>
                  </a:rPr>
                  <a:t>OpenPort</a:t>
                </a:r>
                <a:r>
                  <a:rPr lang="en-US" sz="1100" baseline="30000" dirty="0" smtClean="0">
                    <a:solidFill>
                      <a:schemeClr val="bg1"/>
                    </a:solidFill>
                    <a:latin typeface="+mj-lt"/>
                    <a:cs typeface="+mn-cs"/>
                  </a:rPr>
                  <a:t>®</a:t>
                </a:r>
                <a:endParaRPr lang="en-US" sz="1100" baseline="30000" dirty="0">
                  <a:solidFill>
                    <a:schemeClr val="bg1"/>
                  </a:solidFill>
                  <a:latin typeface="+mj-lt"/>
                  <a:cs typeface="+mn-cs"/>
                </a:endParaRPr>
              </a:p>
            </p:txBody>
          </p:sp>
        </p:grpSp>
        <p:grpSp>
          <p:nvGrpSpPr>
            <p:cNvPr id="4" name="Group 78"/>
            <p:cNvGrpSpPr>
              <a:grpSpLocks/>
            </p:cNvGrpSpPr>
            <p:nvPr/>
          </p:nvGrpSpPr>
          <p:grpSpPr bwMode="auto">
            <a:xfrm>
              <a:off x="7365999" y="2462213"/>
              <a:ext cx="1016000" cy="838200"/>
              <a:chOff x="4007907" y="1179512"/>
              <a:chExt cx="1016000" cy="838201"/>
            </a:xfrm>
          </p:grpSpPr>
          <p:sp>
            <p:nvSpPr>
              <p:cNvPr id="112" name="Oval 111"/>
              <p:cNvSpPr/>
              <p:nvPr/>
            </p:nvSpPr>
            <p:spPr>
              <a:xfrm>
                <a:off x="4033306" y="1179512"/>
                <a:ext cx="838201" cy="838201"/>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13" name="TextBox 112"/>
              <p:cNvSpPr txBox="1"/>
              <p:nvPr/>
            </p:nvSpPr>
            <p:spPr>
              <a:xfrm>
                <a:off x="4007907" y="1285875"/>
                <a:ext cx="1016000" cy="430888"/>
              </a:xfrm>
              <a:prstGeom prst="rect">
                <a:avLst/>
              </a:prstGeom>
              <a:noFill/>
            </p:spPr>
            <p:txBody>
              <a:bodyPr>
                <a:spAutoFit/>
              </a:bodyPr>
              <a:lstStyle/>
              <a:p>
                <a:pPr algn="ctr">
                  <a:defRPr/>
                </a:pPr>
                <a:r>
                  <a:rPr lang="en-US" sz="1100" dirty="0" smtClean="0">
                    <a:solidFill>
                      <a:schemeClr val="bg1"/>
                    </a:solidFill>
                    <a:latin typeface="+mj-lt"/>
                    <a:cs typeface="+mn-cs"/>
                  </a:rPr>
                  <a:t>Iridium Extreme™</a:t>
                </a:r>
                <a:endParaRPr lang="en-US" sz="1100" dirty="0">
                  <a:solidFill>
                    <a:schemeClr val="bg1"/>
                  </a:solidFill>
                  <a:latin typeface="+mj-lt"/>
                  <a:cs typeface="+mn-cs"/>
                </a:endParaRPr>
              </a:p>
            </p:txBody>
          </p:sp>
        </p:grpSp>
        <p:grpSp>
          <p:nvGrpSpPr>
            <p:cNvPr id="5" name="Group 81"/>
            <p:cNvGrpSpPr>
              <a:grpSpLocks/>
            </p:cNvGrpSpPr>
            <p:nvPr/>
          </p:nvGrpSpPr>
          <p:grpSpPr bwMode="auto">
            <a:xfrm>
              <a:off x="6934199" y="3363913"/>
              <a:ext cx="1016000" cy="838200"/>
              <a:chOff x="3945902" y="1358899"/>
              <a:chExt cx="1016000" cy="838201"/>
            </a:xfrm>
          </p:grpSpPr>
          <p:sp>
            <p:nvSpPr>
              <p:cNvPr id="115" name="Oval 114"/>
              <p:cNvSpPr/>
              <p:nvPr/>
            </p:nvSpPr>
            <p:spPr>
              <a:xfrm>
                <a:off x="4013198" y="1358899"/>
                <a:ext cx="838201" cy="838201"/>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16" name="TextBox 115"/>
              <p:cNvSpPr txBox="1"/>
              <p:nvPr/>
            </p:nvSpPr>
            <p:spPr>
              <a:xfrm>
                <a:off x="3945902" y="1550312"/>
                <a:ext cx="1016000" cy="430888"/>
              </a:xfrm>
              <a:prstGeom prst="rect">
                <a:avLst/>
              </a:prstGeom>
              <a:noFill/>
            </p:spPr>
            <p:txBody>
              <a:bodyPr>
                <a:spAutoFit/>
              </a:bodyPr>
              <a:lstStyle/>
              <a:p>
                <a:pPr algn="ctr">
                  <a:defRPr/>
                </a:pPr>
                <a:r>
                  <a:rPr lang="en-US" sz="1100" dirty="0" smtClean="0">
                    <a:solidFill>
                      <a:schemeClr val="bg1"/>
                    </a:solidFill>
                    <a:latin typeface="+mj-lt"/>
                    <a:cs typeface="+mn-cs"/>
                  </a:rPr>
                  <a:t>Iridium AxcessPoint</a:t>
                </a:r>
                <a:endParaRPr lang="en-US" sz="900" dirty="0">
                  <a:solidFill>
                    <a:schemeClr val="bg1"/>
                  </a:solidFill>
                  <a:latin typeface="+mj-lt"/>
                  <a:cs typeface="+mn-cs"/>
                </a:endParaRPr>
              </a:p>
            </p:txBody>
          </p:sp>
        </p:grpSp>
        <p:grpSp>
          <p:nvGrpSpPr>
            <p:cNvPr id="6" name="Group 84"/>
            <p:cNvGrpSpPr>
              <a:grpSpLocks/>
            </p:cNvGrpSpPr>
            <p:nvPr/>
          </p:nvGrpSpPr>
          <p:grpSpPr bwMode="auto">
            <a:xfrm>
              <a:off x="144463" y="3106738"/>
              <a:ext cx="1016000" cy="838200"/>
              <a:chOff x="4064000" y="1358899"/>
              <a:chExt cx="1016000" cy="838201"/>
            </a:xfrm>
          </p:grpSpPr>
          <p:sp>
            <p:nvSpPr>
              <p:cNvPr id="118" name="Oval 117"/>
              <p:cNvSpPr/>
              <p:nvPr/>
            </p:nvSpPr>
            <p:spPr>
              <a:xfrm>
                <a:off x="4152899" y="1358899"/>
                <a:ext cx="838201" cy="838201"/>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19" name="TextBox 118"/>
              <p:cNvSpPr txBox="1"/>
              <p:nvPr/>
            </p:nvSpPr>
            <p:spPr>
              <a:xfrm>
                <a:off x="4064000" y="1371599"/>
                <a:ext cx="1016000" cy="769938"/>
              </a:xfrm>
              <a:prstGeom prst="rect">
                <a:avLst/>
              </a:prstGeom>
              <a:noFill/>
            </p:spPr>
            <p:txBody>
              <a:bodyPr>
                <a:spAutoFit/>
              </a:bodyPr>
              <a:lstStyle/>
              <a:p>
                <a:pPr algn="ctr">
                  <a:defRPr/>
                </a:pPr>
                <a:r>
                  <a:rPr lang="en-US" sz="1100" dirty="0">
                    <a:solidFill>
                      <a:srgbClr val="FFFFFF"/>
                    </a:solidFill>
                    <a:latin typeface="+mj-lt"/>
                    <a:cs typeface="+mn-cs"/>
                  </a:rPr>
                  <a:t>Original</a:t>
                </a:r>
              </a:p>
              <a:p>
                <a:pPr algn="ctr">
                  <a:defRPr/>
                </a:pPr>
                <a:r>
                  <a:rPr lang="en-US" sz="1100" dirty="0">
                    <a:solidFill>
                      <a:srgbClr val="FFFFFF"/>
                    </a:solidFill>
                    <a:latin typeface="+mj-lt"/>
                    <a:cs typeface="+mn-cs"/>
                  </a:rPr>
                  <a:t>Motorola</a:t>
                </a:r>
              </a:p>
              <a:p>
                <a:pPr algn="ctr">
                  <a:defRPr/>
                </a:pPr>
                <a:r>
                  <a:rPr lang="en-US" sz="1100" dirty="0">
                    <a:solidFill>
                      <a:srgbClr val="FFFFFF"/>
                    </a:solidFill>
                    <a:latin typeface="+mj-lt"/>
                    <a:cs typeface="+mn-cs"/>
                  </a:rPr>
                  <a:t>Voice</a:t>
                </a:r>
              </a:p>
              <a:p>
                <a:pPr algn="ctr">
                  <a:defRPr/>
                </a:pPr>
                <a:r>
                  <a:rPr lang="en-US" sz="1100" dirty="0">
                    <a:solidFill>
                      <a:srgbClr val="FFFFFF"/>
                    </a:solidFill>
                    <a:latin typeface="+mj-lt"/>
                    <a:cs typeface="+mn-cs"/>
                  </a:rPr>
                  <a:t>Handset</a:t>
                </a:r>
              </a:p>
            </p:txBody>
          </p:sp>
        </p:grpSp>
        <p:grpSp>
          <p:nvGrpSpPr>
            <p:cNvPr id="7" name="Group 90"/>
            <p:cNvGrpSpPr>
              <a:grpSpLocks/>
            </p:cNvGrpSpPr>
            <p:nvPr/>
          </p:nvGrpSpPr>
          <p:grpSpPr bwMode="auto">
            <a:xfrm>
              <a:off x="2354263" y="2590800"/>
              <a:ext cx="1016000" cy="838200"/>
              <a:chOff x="4055533" y="1358899"/>
              <a:chExt cx="1016000" cy="838201"/>
            </a:xfrm>
          </p:grpSpPr>
          <p:sp>
            <p:nvSpPr>
              <p:cNvPr id="121" name="Oval 120"/>
              <p:cNvSpPr/>
              <p:nvPr/>
            </p:nvSpPr>
            <p:spPr>
              <a:xfrm>
                <a:off x="4152899" y="1358899"/>
                <a:ext cx="838201" cy="838201"/>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22" name="TextBox 121"/>
              <p:cNvSpPr txBox="1"/>
              <p:nvPr/>
            </p:nvSpPr>
            <p:spPr>
              <a:xfrm>
                <a:off x="4055533" y="1531937"/>
                <a:ext cx="1016000" cy="431801"/>
              </a:xfrm>
              <a:prstGeom prst="rect">
                <a:avLst/>
              </a:prstGeom>
              <a:noFill/>
            </p:spPr>
            <p:txBody>
              <a:bodyPr>
                <a:spAutoFit/>
              </a:bodyPr>
              <a:lstStyle/>
              <a:p>
                <a:pPr algn="ctr">
                  <a:defRPr/>
                </a:pPr>
                <a:r>
                  <a:rPr lang="en-US" sz="1100" dirty="0">
                    <a:solidFill>
                      <a:schemeClr val="bg1"/>
                    </a:solidFill>
                    <a:latin typeface="+mj-lt"/>
                    <a:cs typeface="+mn-cs"/>
                  </a:rPr>
                  <a:t>Iridium </a:t>
                </a:r>
              </a:p>
              <a:p>
                <a:pPr algn="ctr">
                  <a:defRPr/>
                </a:pPr>
                <a:r>
                  <a:rPr lang="en-US" sz="1100" dirty="0">
                    <a:solidFill>
                      <a:schemeClr val="bg1"/>
                    </a:solidFill>
                    <a:latin typeface="+mj-lt"/>
                    <a:cs typeface="+mn-cs"/>
                  </a:rPr>
                  <a:t>9505A</a:t>
                </a:r>
              </a:p>
            </p:txBody>
          </p:sp>
        </p:grpSp>
        <p:grpSp>
          <p:nvGrpSpPr>
            <p:cNvPr id="8" name="Group 96"/>
            <p:cNvGrpSpPr>
              <a:grpSpLocks/>
            </p:cNvGrpSpPr>
            <p:nvPr/>
          </p:nvGrpSpPr>
          <p:grpSpPr bwMode="auto">
            <a:xfrm>
              <a:off x="3048000" y="3690938"/>
              <a:ext cx="1016000" cy="838200"/>
              <a:chOff x="4055533" y="1358899"/>
              <a:chExt cx="1016000" cy="838201"/>
            </a:xfrm>
          </p:grpSpPr>
          <p:sp>
            <p:nvSpPr>
              <p:cNvPr id="124" name="Oval 123"/>
              <p:cNvSpPr/>
              <p:nvPr/>
            </p:nvSpPr>
            <p:spPr>
              <a:xfrm>
                <a:off x="4152899" y="1358899"/>
                <a:ext cx="838201" cy="838201"/>
              </a:xfrm>
              <a:prstGeom prst="ellipse">
                <a:avLst/>
              </a:prstGeom>
              <a:gradFill flip="none" rotWithShape="1">
                <a:gsLst>
                  <a:gs pos="83000">
                    <a:srgbClr val="185427"/>
                  </a:gs>
                  <a:gs pos="0">
                    <a:srgbClr val="82E86B"/>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25" name="TextBox 124"/>
              <p:cNvSpPr txBox="1"/>
              <p:nvPr/>
            </p:nvSpPr>
            <p:spPr>
              <a:xfrm>
                <a:off x="4055533" y="1557336"/>
                <a:ext cx="1016000" cy="431801"/>
              </a:xfrm>
              <a:prstGeom prst="rect">
                <a:avLst/>
              </a:prstGeom>
              <a:noFill/>
            </p:spPr>
            <p:txBody>
              <a:bodyPr>
                <a:spAutoFit/>
              </a:bodyPr>
              <a:lstStyle/>
              <a:p>
                <a:pPr algn="ctr">
                  <a:defRPr/>
                </a:pPr>
                <a:r>
                  <a:rPr lang="en-US" sz="1100" dirty="0">
                    <a:solidFill>
                      <a:schemeClr val="bg1"/>
                    </a:solidFill>
                    <a:latin typeface="+mj-lt"/>
                    <a:cs typeface="+mn-cs"/>
                  </a:rPr>
                  <a:t>M2M</a:t>
                </a:r>
                <a:br>
                  <a:rPr lang="en-US" sz="1100" dirty="0">
                    <a:solidFill>
                      <a:schemeClr val="bg1"/>
                    </a:solidFill>
                    <a:latin typeface="+mj-lt"/>
                    <a:cs typeface="+mn-cs"/>
                  </a:rPr>
                </a:br>
                <a:r>
                  <a:rPr lang="en-US" sz="1100" dirty="0">
                    <a:solidFill>
                      <a:schemeClr val="bg1"/>
                    </a:solidFill>
                    <a:latin typeface="+mj-lt"/>
                    <a:cs typeface="+mn-cs"/>
                  </a:rPr>
                  <a:t>9601</a:t>
                </a:r>
              </a:p>
            </p:txBody>
          </p:sp>
        </p:grpSp>
        <p:grpSp>
          <p:nvGrpSpPr>
            <p:cNvPr id="9" name="Group 93"/>
            <p:cNvGrpSpPr>
              <a:grpSpLocks/>
            </p:cNvGrpSpPr>
            <p:nvPr/>
          </p:nvGrpSpPr>
          <p:grpSpPr bwMode="auto">
            <a:xfrm>
              <a:off x="2438400" y="3268663"/>
              <a:ext cx="1016000" cy="838200"/>
              <a:chOff x="4055533" y="1358899"/>
              <a:chExt cx="1016000" cy="838201"/>
            </a:xfrm>
          </p:grpSpPr>
          <p:sp>
            <p:nvSpPr>
              <p:cNvPr id="127" name="Oval 126"/>
              <p:cNvSpPr/>
              <p:nvPr/>
            </p:nvSpPr>
            <p:spPr>
              <a:xfrm>
                <a:off x="4152899" y="1358899"/>
                <a:ext cx="838201" cy="838201"/>
              </a:xfrm>
              <a:prstGeom prst="ellipse">
                <a:avLst/>
              </a:prstGeom>
              <a:gradFill flip="none" rotWithShape="1">
                <a:gsLst>
                  <a:gs pos="83000">
                    <a:srgbClr val="185427"/>
                  </a:gs>
                  <a:gs pos="0">
                    <a:srgbClr val="82E86B"/>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28" name="TextBox 127"/>
              <p:cNvSpPr txBox="1"/>
              <p:nvPr/>
            </p:nvSpPr>
            <p:spPr>
              <a:xfrm>
                <a:off x="4055533" y="1473199"/>
                <a:ext cx="1016000" cy="600076"/>
              </a:xfrm>
              <a:prstGeom prst="rect">
                <a:avLst/>
              </a:prstGeom>
              <a:noFill/>
            </p:spPr>
            <p:txBody>
              <a:bodyPr>
                <a:spAutoFit/>
              </a:bodyPr>
              <a:lstStyle/>
              <a:p>
                <a:pPr algn="ctr">
                  <a:defRPr/>
                </a:pPr>
                <a:r>
                  <a:rPr lang="en-US" sz="1100" dirty="0">
                    <a:solidFill>
                      <a:schemeClr val="bg1"/>
                    </a:solidFill>
                    <a:latin typeface="+mj-lt"/>
                    <a:cs typeface="+mn-cs"/>
                  </a:rPr>
                  <a:t>Voice </a:t>
                </a:r>
                <a:br>
                  <a:rPr lang="en-US" sz="1100" dirty="0">
                    <a:solidFill>
                      <a:schemeClr val="bg1"/>
                    </a:solidFill>
                    <a:latin typeface="+mj-lt"/>
                    <a:cs typeface="+mn-cs"/>
                  </a:rPr>
                </a:br>
                <a:r>
                  <a:rPr lang="en-US" sz="1100" dirty="0">
                    <a:solidFill>
                      <a:schemeClr val="bg1"/>
                    </a:solidFill>
                    <a:latin typeface="+mj-lt"/>
                    <a:cs typeface="+mn-cs"/>
                  </a:rPr>
                  <a:t>&amp; Data Modem</a:t>
                </a:r>
              </a:p>
            </p:txBody>
          </p:sp>
        </p:grpSp>
        <p:grpSp>
          <p:nvGrpSpPr>
            <p:cNvPr id="10" name="Group 105"/>
            <p:cNvGrpSpPr>
              <a:grpSpLocks/>
            </p:cNvGrpSpPr>
            <p:nvPr/>
          </p:nvGrpSpPr>
          <p:grpSpPr bwMode="auto">
            <a:xfrm>
              <a:off x="8153399" y="3552825"/>
              <a:ext cx="1022478" cy="838200"/>
              <a:chOff x="5111219" y="779460"/>
              <a:chExt cx="1022478" cy="838201"/>
            </a:xfrm>
          </p:grpSpPr>
          <p:sp>
            <p:nvSpPr>
              <p:cNvPr id="130" name="Oval 129"/>
              <p:cNvSpPr/>
              <p:nvPr/>
            </p:nvSpPr>
            <p:spPr>
              <a:xfrm>
                <a:off x="5111219" y="779460"/>
                <a:ext cx="838201" cy="838201"/>
              </a:xfrm>
              <a:prstGeom prst="ellipse">
                <a:avLst/>
              </a:prstGeom>
              <a:gradFill flip="none" rotWithShape="1">
                <a:gsLst>
                  <a:gs pos="83000">
                    <a:srgbClr val="185427"/>
                  </a:gs>
                  <a:gs pos="0">
                    <a:srgbClr val="82E86B"/>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31" name="TextBox 130"/>
              <p:cNvSpPr txBox="1"/>
              <p:nvPr/>
            </p:nvSpPr>
            <p:spPr>
              <a:xfrm>
                <a:off x="5117697" y="1108073"/>
                <a:ext cx="1016000" cy="260350"/>
              </a:xfrm>
              <a:prstGeom prst="rect">
                <a:avLst/>
              </a:prstGeom>
              <a:noFill/>
            </p:spPr>
            <p:txBody>
              <a:bodyPr>
                <a:spAutoFit/>
              </a:bodyPr>
              <a:lstStyle/>
              <a:p>
                <a:pPr algn="ctr">
                  <a:defRPr/>
                </a:pPr>
                <a:r>
                  <a:rPr lang="en-US" sz="1100" dirty="0">
                    <a:solidFill>
                      <a:schemeClr val="bg1"/>
                    </a:solidFill>
                    <a:latin typeface="+mj-lt"/>
                    <a:cs typeface="+mn-cs"/>
                  </a:rPr>
                  <a:t>iGPS</a:t>
                </a:r>
              </a:p>
            </p:txBody>
          </p:sp>
        </p:grpSp>
        <p:grpSp>
          <p:nvGrpSpPr>
            <p:cNvPr id="11" name="Group 99"/>
            <p:cNvGrpSpPr>
              <a:grpSpLocks/>
            </p:cNvGrpSpPr>
            <p:nvPr/>
          </p:nvGrpSpPr>
          <p:grpSpPr bwMode="auto">
            <a:xfrm>
              <a:off x="8077199" y="4367213"/>
              <a:ext cx="1016000" cy="838200"/>
              <a:chOff x="4406369" y="1233487"/>
              <a:chExt cx="1016000" cy="838201"/>
            </a:xfrm>
          </p:grpSpPr>
          <p:sp>
            <p:nvSpPr>
              <p:cNvPr id="133" name="Oval 132"/>
              <p:cNvSpPr/>
              <p:nvPr/>
            </p:nvSpPr>
            <p:spPr>
              <a:xfrm>
                <a:off x="4503735" y="1233487"/>
                <a:ext cx="838201" cy="838201"/>
              </a:xfrm>
              <a:prstGeom prst="ellipse">
                <a:avLst/>
              </a:prstGeom>
              <a:gradFill flip="none" rotWithShape="1">
                <a:gsLst>
                  <a:gs pos="83000">
                    <a:srgbClr val="185427"/>
                  </a:gs>
                  <a:gs pos="0">
                    <a:srgbClr val="82E86B"/>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34" name="TextBox 133"/>
              <p:cNvSpPr txBox="1"/>
              <p:nvPr/>
            </p:nvSpPr>
            <p:spPr>
              <a:xfrm>
                <a:off x="4406369" y="1431925"/>
                <a:ext cx="1016000" cy="431801"/>
              </a:xfrm>
              <a:prstGeom prst="rect">
                <a:avLst/>
              </a:prstGeom>
              <a:noFill/>
            </p:spPr>
            <p:txBody>
              <a:bodyPr>
                <a:spAutoFit/>
              </a:bodyPr>
              <a:lstStyle/>
              <a:p>
                <a:pPr algn="ctr">
                  <a:defRPr/>
                </a:pPr>
                <a:r>
                  <a:rPr lang="en-US" sz="1100" dirty="0">
                    <a:solidFill>
                      <a:schemeClr val="bg1"/>
                    </a:solidFill>
                    <a:latin typeface="+mj-lt"/>
                    <a:cs typeface="+mn-cs"/>
                  </a:rPr>
                  <a:t>M2M</a:t>
                </a:r>
                <a:br>
                  <a:rPr lang="en-US" sz="1100" dirty="0">
                    <a:solidFill>
                      <a:schemeClr val="bg1"/>
                    </a:solidFill>
                    <a:latin typeface="+mj-lt"/>
                    <a:cs typeface="+mn-cs"/>
                  </a:rPr>
                </a:br>
                <a:r>
                  <a:rPr lang="en-US" sz="1100" dirty="0">
                    <a:solidFill>
                      <a:schemeClr val="bg1"/>
                    </a:solidFill>
                    <a:latin typeface="+mj-lt"/>
                    <a:cs typeface="+mn-cs"/>
                  </a:rPr>
                  <a:t>Chipset</a:t>
                </a:r>
              </a:p>
            </p:txBody>
          </p:sp>
        </p:grpSp>
        <p:grpSp>
          <p:nvGrpSpPr>
            <p:cNvPr id="12" name="Group 96"/>
            <p:cNvGrpSpPr>
              <a:grpSpLocks/>
            </p:cNvGrpSpPr>
            <p:nvPr/>
          </p:nvGrpSpPr>
          <p:grpSpPr bwMode="auto">
            <a:xfrm>
              <a:off x="6146799" y="3722688"/>
              <a:ext cx="1016000" cy="838200"/>
              <a:chOff x="5880000" y="912332"/>
              <a:chExt cx="1016000" cy="838201"/>
            </a:xfrm>
          </p:grpSpPr>
          <p:sp>
            <p:nvSpPr>
              <p:cNvPr id="136" name="Oval 135"/>
              <p:cNvSpPr/>
              <p:nvPr/>
            </p:nvSpPr>
            <p:spPr>
              <a:xfrm>
                <a:off x="5948324" y="912332"/>
                <a:ext cx="838201" cy="838201"/>
              </a:xfrm>
              <a:prstGeom prst="ellipse">
                <a:avLst/>
              </a:prstGeom>
              <a:gradFill flip="none" rotWithShape="1">
                <a:gsLst>
                  <a:gs pos="83000">
                    <a:srgbClr val="185427"/>
                  </a:gs>
                  <a:gs pos="0">
                    <a:srgbClr val="82E86B"/>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37" name="TextBox 136"/>
              <p:cNvSpPr txBox="1"/>
              <p:nvPr/>
            </p:nvSpPr>
            <p:spPr>
              <a:xfrm>
                <a:off x="5880000" y="1083782"/>
                <a:ext cx="1016000" cy="431801"/>
              </a:xfrm>
              <a:prstGeom prst="rect">
                <a:avLst/>
              </a:prstGeom>
              <a:noFill/>
            </p:spPr>
            <p:txBody>
              <a:bodyPr>
                <a:spAutoFit/>
              </a:bodyPr>
              <a:lstStyle/>
              <a:p>
                <a:pPr algn="ctr">
                  <a:defRPr/>
                </a:pPr>
                <a:r>
                  <a:rPr lang="en-US" sz="1100" dirty="0">
                    <a:solidFill>
                      <a:schemeClr val="bg1"/>
                    </a:solidFill>
                    <a:latin typeface="+mj-lt"/>
                    <a:cs typeface="+mn-cs"/>
                  </a:rPr>
                  <a:t>M2M</a:t>
                </a:r>
                <a:br>
                  <a:rPr lang="en-US" sz="1100" dirty="0">
                    <a:solidFill>
                      <a:schemeClr val="bg1"/>
                    </a:solidFill>
                    <a:latin typeface="+mj-lt"/>
                    <a:cs typeface="+mn-cs"/>
                  </a:rPr>
                </a:br>
                <a:r>
                  <a:rPr lang="en-US" sz="1100" dirty="0">
                    <a:solidFill>
                      <a:schemeClr val="bg1"/>
                    </a:solidFill>
                    <a:latin typeface="+mj-lt"/>
                    <a:cs typeface="+mn-cs"/>
                  </a:rPr>
                  <a:t>9602</a:t>
                </a:r>
              </a:p>
            </p:txBody>
          </p:sp>
        </p:grpSp>
        <p:pic>
          <p:nvPicPr>
            <p:cNvPr id="1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b="39812"/>
            <a:stretch>
              <a:fillRect/>
            </a:stretch>
          </p:blipFill>
          <p:spPr bwMode="auto">
            <a:xfrm>
              <a:off x="4597399" y="1606550"/>
              <a:ext cx="11620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Oval 138"/>
            <p:cNvSpPr/>
            <p:nvPr/>
          </p:nvSpPr>
          <p:spPr>
            <a:xfrm>
              <a:off x="4948767" y="3722913"/>
              <a:ext cx="838201" cy="797077"/>
            </a:xfrm>
            <a:prstGeom prst="ellipse">
              <a:avLst/>
            </a:prstGeom>
            <a:gradFill flip="none" rotWithShape="1">
              <a:gsLst>
                <a:gs pos="83000">
                  <a:srgbClr val="185427"/>
                </a:gs>
                <a:gs pos="0">
                  <a:srgbClr val="82E86B"/>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en-US" sz="1100" dirty="0">
                  <a:solidFill>
                    <a:schemeClr val="bg1"/>
                  </a:solidFill>
                  <a:latin typeface="+mj-lt"/>
                </a:rPr>
                <a:t>Iridium 9522B</a:t>
              </a:r>
            </a:p>
          </p:txBody>
        </p:sp>
        <p:grpSp>
          <p:nvGrpSpPr>
            <p:cNvPr id="13" name="Group 71"/>
            <p:cNvGrpSpPr>
              <a:grpSpLocks/>
            </p:cNvGrpSpPr>
            <p:nvPr/>
          </p:nvGrpSpPr>
          <p:grpSpPr bwMode="auto">
            <a:xfrm>
              <a:off x="5537199" y="3035300"/>
              <a:ext cx="1016000" cy="838200"/>
              <a:chOff x="4123794" y="1358899"/>
              <a:chExt cx="1016000" cy="838201"/>
            </a:xfrm>
          </p:grpSpPr>
          <p:sp>
            <p:nvSpPr>
              <p:cNvPr id="141" name="Oval 140"/>
              <p:cNvSpPr/>
              <p:nvPr/>
            </p:nvSpPr>
            <p:spPr>
              <a:xfrm>
                <a:off x="4152899" y="1358899"/>
                <a:ext cx="838201" cy="838201"/>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42" name="TextBox 141"/>
              <p:cNvSpPr txBox="1"/>
              <p:nvPr/>
            </p:nvSpPr>
            <p:spPr>
              <a:xfrm>
                <a:off x="4123794" y="1573212"/>
                <a:ext cx="1016000" cy="431801"/>
              </a:xfrm>
              <a:prstGeom prst="rect">
                <a:avLst/>
              </a:prstGeom>
              <a:noFill/>
            </p:spPr>
            <p:txBody>
              <a:bodyPr>
                <a:spAutoFit/>
              </a:bodyPr>
              <a:lstStyle/>
              <a:p>
                <a:pPr algn="ctr">
                  <a:defRPr/>
                </a:pPr>
                <a:r>
                  <a:rPr lang="en-US" sz="1100" dirty="0">
                    <a:solidFill>
                      <a:schemeClr val="bg1"/>
                    </a:solidFill>
                    <a:latin typeface="+mj-lt"/>
                    <a:cs typeface="+mn-cs"/>
                  </a:rPr>
                  <a:t>Iridium </a:t>
                </a:r>
              </a:p>
              <a:p>
                <a:pPr algn="ctr">
                  <a:defRPr/>
                </a:pPr>
                <a:r>
                  <a:rPr lang="en-US" sz="1100" dirty="0">
                    <a:solidFill>
                      <a:schemeClr val="bg1"/>
                    </a:solidFill>
                    <a:latin typeface="+mj-lt"/>
                    <a:cs typeface="+mn-cs"/>
                  </a:rPr>
                  <a:t>9555</a:t>
                </a:r>
              </a:p>
            </p:txBody>
          </p:sp>
        </p:grpSp>
        <p:grpSp>
          <p:nvGrpSpPr>
            <p:cNvPr id="14" name="Group 75"/>
            <p:cNvGrpSpPr>
              <a:grpSpLocks/>
            </p:cNvGrpSpPr>
            <p:nvPr/>
          </p:nvGrpSpPr>
          <p:grpSpPr bwMode="auto">
            <a:xfrm>
              <a:off x="6324599" y="2747963"/>
              <a:ext cx="1016000" cy="838200"/>
              <a:chOff x="3919007" y="1358899"/>
              <a:chExt cx="1016000" cy="838201"/>
            </a:xfrm>
          </p:grpSpPr>
          <p:sp>
            <p:nvSpPr>
              <p:cNvPr id="144" name="Oval 143"/>
              <p:cNvSpPr/>
              <p:nvPr/>
            </p:nvSpPr>
            <p:spPr>
              <a:xfrm>
                <a:off x="4013198" y="1358899"/>
                <a:ext cx="838201" cy="838201"/>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45" name="TextBox 144"/>
              <p:cNvSpPr txBox="1"/>
              <p:nvPr/>
            </p:nvSpPr>
            <p:spPr>
              <a:xfrm>
                <a:off x="3919007" y="1531936"/>
                <a:ext cx="1016000" cy="539751"/>
              </a:xfrm>
              <a:prstGeom prst="rect">
                <a:avLst/>
              </a:prstGeom>
              <a:noFill/>
            </p:spPr>
            <p:txBody>
              <a:bodyPr>
                <a:spAutoFit/>
              </a:bodyPr>
              <a:lstStyle/>
              <a:p>
                <a:pPr algn="ctr">
                  <a:defRPr/>
                </a:pPr>
                <a:r>
                  <a:rPr lang="en-US" sz="1100" dirty="0">
                    <a:solidFill>
                      <a:schemeClr val="bg1"/>
                    </a:solidFill>
                    <a:latin typeface="+mj-lt"/>
                    <a:cs typeface="+mn-cs"/>
                  </a:rPr>
                  <a:t>U.S. DOD</a:t>
                </a:r>
                <a:br>
                  <a:rPr lang="en-US" sz="1100" dirty="0">
                    <a:solidFill>
                      <a:schemeClr val="bg1"/>
                    </a:solidFill>
                    <a:latin typeface="+mj-lt"/>
                    <a:cs typeface="+mn-cs"/>
                  </a:rPr>
                </a:br>
                <a:r>
                  <a:rPr lang="en-US" sz="900" dirty="0">
                    <a:solidFill>
                      <a:schemeClr val="bg1"/>
                    </a:solidFill>
                    <a:latin typeface="+mj-lt"/>
                    <a:cs typeface="+mn-cs"/>
                  </a:rPr>
                  <a:t>Tactical Radio</a:t>
                </a:r>
              </a:p>
              <a:p>
                <a:pPr algn="ctr">
                  <a:defRPr/>
                </a:pPr>
                <a:r>
                  <a:rPr lang="en-US" sz="900" dirty="0">
                    <a:solidFill>
                      <a:schemeClr val="bg1"/>
                    </a:solidFill>
                    <a:latin typeface="+mj-lt"/>
                    <a:cs typeface="+mn-cs"/>
                  </a:rPr>
                  <a:t>(Netted)</a:t>
                </a:r>
              </a:p>
            </p:txBody>
          </p:sp>
        </p:grpSp>
        <p:pic>
          <p:nvPicPr>
            <p:cNvPr id="146" name="Picture 65" descr="9601.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11757">
              <a:off x="3643313" y="3829050"/>
              <a:ext cx="6905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310" r="351" b="1247"/>
            <a:stretch>
              <a:fillRect/>
            </a:stretch>
          </p:blipFill>
          <p:spPr bwMode="auto">
            <a:xfrm>
              <a:off x="5993960" y="4313141"/>
              <a:ext cx="442326" cy="41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7" descr="10.jp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86" r="34322"/>
            <a:stretch>
              <a:fillRect/>
            </a:stretch>
          </p:blipFill>
          <p:spPr bwMode="auto">
            <a:xfrm>
              <a:off x="6397624" y="1858963"/>
              <a:ext cx="6413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70"/>
            <p:cNvGrpSpPr>
              <a:grpSpLocks/>
            </p:cNvGrpSpPr>
            <p:nvPr/>
          </p:nvGrpSpPr>
          <p:grpSpPr bwMode="auto">
            <a:xfrm>
              <a:off x="8127999" y="1900238"/>
              <a:ext cx="1016000" cy="838200"/>
              <a:chOff x="6307137" y="838200"/>
              <a:chExt cx="1016000" cy="838201"/>
            </a:xfrm>
          </p:grpSpPr>
          <p:sp>
            <p:nvSpPr>
              <p:cNvPr id="150" name="Oval 149"/>
              <p:cNvSpPr/>
              <p:nvPr/>
            </p:nvSpPr>
            <p:spPr>
              <a:xfrm>
                <a:off x="6332536" y="838200"/>
                <a:ext cx="838201" cy="838201"/>
              </a:xfrm>
              <a:prstGeom prst="ellipse">
                <a:avLst/>
              </a:prstGeom>
              <a:gradFill flip="none" rotWithShape="1">
                <a:gsLst>
                  <a:gs pos="83000">
                    <a:srgbClr val="3E0C86"/>
                  </a:gs>
                  <a:gs pos="0">
                    <a:srgbClr val="907FDA"/>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51" name="TextBox 150"/>
              <p:cNvSpPr txBox="1"/>
              <p:nvPr/>
            </p:nvSpPr>
            <p:spPr>
              <a:xfrm>
                <a:off x="6307137" y="1028700"/>
                <a:ext cx="1016000" cy="600165"/>
              </a:xfrm>
              <a:prstGeom prst="rect">
                <a:avLst/>
              </a:prstGeom>
              <a:noFill/>
            </p:spPr>
            <p:txBody>
              <a:bodyPr>
                <a:spAutoFit/>
              </a:bodyPr>
              <a:lstStyle/>
              <a:p>
                <a:pPr algn="ctr">
                  <a:defRPr/>
                </a:pPr>
                <a:r>
                  <a:rPr lang="en-US" sz="1100" dirty="0" smtClean="0">
                    <a:solidFill>
                      <a:schemeClr val="bg1"/>
                    </a:solidFill>
                    <a:latin typeface="+mj-lt"/>
                    <a:cs typeface="+mn-cs"/>
                  </a:rPr>
                  <a:t>Pre-</a:t>
                </a:r>
                <a:r>
                  <a:rPr lang="en-US" sz="1100" dirty="0" smtClean="0">
                    <a:solidFill>
                      <a:schemeClr val="bg1"/>
                    </a:solidFill>
                    <a:latin typeface="+mj-lt"/>
                  </a:rPr>
                  <a:t>Iridium </a:t>
                </a:r>
                <a:r>
                  <a:rPr lang="en-US" sz="1100" dirty="0" smtClean="0">
                    <a:solidFill>
                      <a:schemeClr val="bg1"/>
                    </a:solidFill>
                    <a:latin typeface="+mj-lt"/>
                    <a:cs typeface="+mn-cs"/>
                  </a:rPr>
                  <a:t>NEXT</a:t>
                </a:r>
                <a:endParaRPr lang="en-US" sz="1100" dirty="0">
                  <a:solidFill>
                    <a:schemeClr val="bg1"/>
                  </a:solidFill>
                  <a:latin typeface="+mj-lt"/>
                  <a:cs typeface="+mn-cs"/>
                </a:endParaRPr>
              </a:p>
              <a:p>
                <a:pPr algn="ctr">
                  <a:defRPr/>
                </a:pPr>
                <a:r>
                  <a:rPr lang="en-US" sz="1100" dirty="0">
                    <a:solidFill>
                      <a:schemeClr val="bg1"/>
                    </a:solidFill>
                    <a:latin typeface="+mj-lt"/>
                    <a:cs typeface="+mn-cs"/>
                  </a:rPr>
                  <a:t>Devices</a:t>
                </a:r>
              </a:p>
            </p:txBody>
          </p:sp>
        </p:grpSp>
        <p:grpSp>
          <p:nvGrpSpPr>
            <p:cNvPr id="16" name="Group 69"/>
            <p:cNvGrpSpPr>
              <a:grpSpLocks/>
            </p:cNvGrpSpPr>
            <p:nvPr/>
          </p:nvGrpSpPr>
          <p:grpSpPr bwMode="auto">
            <a:xfrm>
              <a:off x="7162799" y="1319213"/>
              <a:ext cx="1016000" cy="838200"/>
              <a:chOff x="5183777" y="706361"/>
              <a:chExt cx="1016000" cy="838201"/>
            </a:xfrm>
          </p:grpSpPr>
          <p:sp>
            <p:nvSpPr>
              <p:cNvPr id="153" name="Oval 152"/>
              <p:cNvSpPr/>
              <p:nvPr/>
            </p:nvSpPr>
            <p:spPr>
              <a:xfrm>
                <a:off x="5183777" y="706361"/>
                <a:ext cx="838201" cy="838201"/>
              </a:xfrm>
              <a:prstGeom prst="ellipse">
                <a:avLst/>
              </a:prstGeom>
              <a:gradFill flip="none" rotWithShape="1">
                <a:gsLst>
                  <a:gs pos="83000">
                    <a:srgbClr val="3E0C86"/>
                  </a:gs>
                  <a:gs pos="0">
                    <a:srgbClr val="907FDA"/>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endParaRPr lang="en-US" sz="1100" dirty="0">
                  <a:latin typeface="+mj-lt"/>
                </a:endParaRPr>
              </a:p>
            </p:txBody>
          </p:sp>
          <p:sp>
            <p:nvSpPr>
              <p:cNvPr id="154" name="TextBox 153"/>
              <p:cNvSpPr txBox="1"/>
              <p:nvPr/>
            </p:nvSpPr>
            <p:spPr>
              <a:xfrm>
                <a:off x="5183777" y="817486"/>
                <a:ext cx="1016000" cy="600165"/>
              </a:xfrm>
              <a:prstGeom prst="rect">
                <a:avLst/>
              </a:prstGeom>
              <a:noFill/>
            </p:spPr>
            <p:txBody>
              <a:bodyPr>
                <a:spAutoFit/>
              </a:bodyPr>
              <a:lstStyle/>
              <a:p>
                <a:pPr algn="ctr">
                  <a:defRPr/>
                </a:pPr>
                <a:r>
                  <a:rPr lang="en-US" sz="1100" dirty="0">
                    <a:solidFill>
                      <a:schemeClr val="bg1"/>
                    </a:solidFill>
                    <a:latin typeface="+mj-lt"/>
                    <a:cs typeface="+mn-cs"/>
                  </a:rPr>
                  <a:t>Iridium </a:t>
                </a:r>
              </a:p>
              <a:p>
                <a:pPr algn="ctr">
                  <a:defRPr/>
                </a:pPr>
                <a:r>
                  <a:rPr lang="en-US" sz="1100" dirty="0" smtClean="0">
                    <a:solidFill>
                      <a:schemeClr val="bg1"/>
                    </a:solidFill>
                    <a:latin typeface="+mj-lt"/>
                    <a:cs typeface="+mn-cs"/>
                  </a:rPr>
                  <a:t>OpenPort</a:t>
                </a:r>
                <a:r>
                  <a:rPr lang="en-US" sz="1100" dirty="0" smtClean="0">
                    <a:solidFill>
                      <a:schemeClr val="bg1"/>
                    </a:solidFill>
                    <a:latin typeface="+mj-lt"/>
                  </a:rPr>
                  <a:t>-Aero</a:t>
                </a:r>
                <a:endParaRPr lang="en-US" sz="1100" dirty="0">
                  <a:solidFill>
                    <a:schemeClr val="bg1"/>
                  </a:solidFill>
                  <a:latin typeface="+mj-lt"/>
                  <a:cs typeface="+mn-cs"/>
                </a:endParaRPr>
              </a:p>
            </p:txBody>
          </p:sp>
        </p:grpSp>
        <p:pic>
          <p:nvPicPr>
            <p:cNvPr id="155" name="Picture 154" descr="9522B.png"/>
            <p:cNvPicPr>
              <a:picLocks noChangeAspect="1"/>
            </p:cNvPicPr>
            <p:nvPr/>
          </p:nvPicPr>
          <p:blipFill>
            <a:blip r:embed="rId9" cstate="print"/>
            <a:stretch>
              <a:fillRect/>
            </a:stretch>
          </p:blipFill>
          <p:spPr>
            <a:xfrm>
              <a:off x="4038599" y="3227425"/>
              <a:ext cx="1343314" cy="985097"/>
            </a:xfrm>
            <a:prstGeom prst="rect">
              <a:avLst/>
            </a:prstGeom>
          </p:spPr>
        </p:pic>
        <p:pic>
          <p:nvPicPr>
            <p:cNvPr id="156" name="Picture 155" descr="AeroOpen-Port-341.png"/>
            <p:cNvPicPr>
              <a:picLocks noChangeAspect="1"/>
            </p:cNvPicPr>
            <p:nvPr/>
          </p:nvPicPr>
          <p:blipFill>
            <a:blip r:embed="rId10" cstate="print"/>
            <a:stretch>
              <a:fillRect/>
            </a:stretch>
          </p:blipFill>
          <p:spPr>
            <a:xfrm>
              <a:off x="5988049" y="1428750"/>
              <a:ext cx="1412875" cy="565150"/>
            </a:xfrm>
            <a:prstGeom prst="rect">
              <a:avLst/>
            </a:prstGeom>
          </p:spPr>
        </p:pic>
        <p:pic>
          <p:nvPicPr>
            <p:cNvPr id="157" name="Picture 156" descr="9555_small.png"/>
            <p:cNvPicPr>
              <a:picLocks noChangeAspect="1"/>
            </p:cNvPicPr>
            <p:nvPr/>
          </p:nvPicPr>
          <p:blipFill>
            <a:blip r:embed="rId11" cstate="print"/>
            <a:stretch>
              <a:fillRect/>
            </a:stretch>
          </p:blipFill>
          <p:spPr>
            <a:xfrm>
              <a:off x="5791200" y="1966058"/>
              <a:ext cx="533400" cy="1367692"/>
            </a:xfrm>
            <a:prstGeom prst="rect">
              <a:avLst/>
            </a:prstGeom>
          </p:spPr>
        </p:pic>
        <p:sp>
          <p:nvSpPr>
            <p:cNvPr id="158" name="Right Arrow 157"/>
            <p:cNvSpPr/>
            <p:nvPr/>
          </p:nvSpPr>
          <p:spPr>
            <a:xfrm>
              <a:off x="-76201" y="5015433"/>
              <a:ext cx="8301568" cy="457200"/>
            </a:xfrm>
            <a:prstGeom prst="rightArrow">
              <a:avLst>
                <a:gd name="adj1" fmla="val 77586"/>
                <a:gd name="adj2" fmla="val 50000"/>
              </a:avLst>
            </a:prstGeom>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dirty="0">
                <a:latin typeface="+mj-lt"/>
              </a:endParaRPr>
            </a:p>
          </p:txBody>
        </p:sp>
        <p:sp>
          <p:nvSpPr>
            <p:cNvPr id="159" name="Round Same Side Corner Rectangle 158"/>
            <p:cNvSpPr/>
            <p:nvPr/>
          </p:nvSpPr>
          <p:spPr>
            <a:xfrm>
              <a:off x="304799" y="5053013"/>
              <a:ext cx="635000" cy="288925"/>
            </a:xfrm>
            <a:prstGeom prst="round2SameRect">
              <a:avLst/>
            </a:prstGeom>
            <a:solidFill>
              <a:schemeClr val="bg1"/>
            </a:solidFill>
            <a:ln>
              <a:noFill/>
            </a:ln>
          </p:spPr>
          <p:style>
            <a:lnRef idx="1">
              <a:schemeClr val="dk1"/>
            </a:lnRef>
            <a:fillRef idx="3">
              <a:schemeClr val="dk1"/>
            </a:fillRef>
            <a:effectRef idx="2">
              <a:schemeClr val="dk1"/>
            </a:effectRef>
            <a:fontRef idx="minor">
              <a:schemeClr val="lt1"/>
            </a:fontRef>
          </p:style>
          <p:txBody>
            <a:bodyPr lIns="45720" rIns="45720" anchor="ctr"/>
            <a:lstStyle/>
            <a:p>
              <a:pPr algn="ctr">
                <a:defRPr/>
              </a:pPr>
              <a:r>
                <a:rPr lang="en-US" sz="1400" b="1" dirty="0">
                  <a:solidFill>
                    <a:schemeClr val="tx1">
                      <a:lumMod val="50000"/>
                    </a:schemeClr>
                  </a:solidFill>
                  <a:latin typeface="+mj-lt"/>
                </a:rPr>
                <a:t>2001</a:t>
              </a:r>
            </a:p>
          </p:txBody>
        </p:sp>
        <p:sp>
          <p:nvSpPr>
            <p:cNvPr id="160" name="Round Same Side Corner Rectangle 159"/>
            <p:cNvSpPr/>
            <p:nvPr/>
          </p:nvSpPr>
          <p:spPr>
            <a:xfrm>
              <a:off x="7079986" y="5086350"/>
              <a:ext cx="633412" cy="288925"/>
            </a:xfrm>
            <a:prstGeom prst="round2SameRect">
              <a:avLst/>
            </a:prstGeom>
            <a:solidFill>
              <a:schemeClr val="bg1"/>
            </a:solidFill>
            <a:ln>
              <a:noFill/>
            </a:ln>
          </p:spPr>
          <p:style>
            <a:lnRef idx="1">
              <a:schemeClr val="dk1"/>
            </a:lnRef>
            <a:fillRef idx="3">
              <a:schemeClr val="dk1"/>
            </a:fillRef>
            <a:effectRef idx="2">
              <a:schemeClr val="dk1"/>
            </a:effectRef>
            <a:fontRef idx="minor">
              <a:schemeClr val="lt1"/>
            </a:fontRef>
          </p:style>
          <p:txBody>
            <a:bodyPr lIns="45720" rIns="45720" anchor="ctr"/>
            <a:lstStyle/>
            <a:p>
              <a:pPr algn="ctr">
                <a:defRPr/>
              </a:pPr>
              <a:r>
                <a:rPr lang="en-US" sz="1400" b="1" dirty="0" smtClean="0">
                  <a:solidFill>
                    <a:schemeClr val="tx1">
                      <a:lumMod val="50000"/>
                    </a:schemeClr>
                  </a:solidFill>
                  <a:latin typeface="+mj-lt"/>
                </a:rPr>
                <a:t>2012</a:t>
              </a:r>
              <a:endParaRPr lang="en-US" sz="1400" b="1" dirty="0">
                <a:solidFill>
                  <a:schemeClr val="tx1">
                    <a:lumMod val="50000"/>
                  </a:schemeClr>
                </a:solidFill>
                <a:latin typeface="+mj-lt"/>
              </a:endParaRPr>
            </a:p>
          </p:txBody>
        </p:sp>
      </p:grpSp>
      <p:sp>
        <p:nvSpPr>
          <p:cNvPr id="75" name="Slide Number Placeholder 4"/>
          <p:cNvSpPr>
            <a:spLocks noGrp="1"/>
          </p:cNvSpPr>
          <p:nvPr/>
        </p:nvSpPr>
        <p:spPr>
          <a:xfrm>
            <a:off x="0" y="6492875"/>
            <a:ext cx="457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0FB364-4D2E-DF41-B5B8-FA356FFC585C}" type="slidenum">
              <a:rPr lang="en-US" smtClean="0"/>
              <a:pPr/>
              <a:t>9</a:t>
            </a:fld>
            <a:endParaRPr lang="en-US" dirty="0"/>
          </a:p>
        </p:txBody>
      </p:sp>
      <p:pic>
        <p:nvPicPr>
          <p:cNvPr id="74" name="Picture 73" descr="Axis.png"/>
          <p:cNvPicPr>
            <a:picLocks noChangeAspect="1"/>
          </p:cNvPicPr>
          <p:nvPr/>
        </p:nvPicPr>
        <p:blipFill>
          <a:blip r:embed="rId12" cstate="print"/>
          <a:stretch>
            <a:fillRect/>
          </a:stretch>
        </p:blipFill>
        <p:spPr>
          <a:xfrm>
            <a:off x="7774900" y="3797300"/>
            <a:ext cx="1061799" cy="585820"/>
          </a:xfrm>
          <a:prstGeom prst="rect">
            <a:avLst/>
          </a:prstGeom>
        </p:spPr>
      </p:pic>
      <p:pic>
        <p:nvPicPr>
          <p:cNvPr id="76" name="Picture 75" descr="9575 Straight On.PNG"/>
          <p:cNvPicPr>
            <a:picLocks noChangeAspect="1"/>
          </p:cNvPicPr>
          <p:nvPr/>
        </p:nvPicPr>
        <p:blipFill>
          <a:blip r:embed="rId13" cstate="print"/>
          <a:stretch>
            <a:fillRect/>
          </a:stretch>
        </p:blipFill>
        <p:spPr>
          <a:xfrm flipH="1">
            <a:off x="7162800" y="2463801"/>
            <a:ext cx="518740" cy="1197012"/>
          </a:xfrm>
          <a:prstGeom prst="rect">
            <a:avLst/>
          </a:prstGeom>
        </p:spPr>
      </p:pic>
      <p:sp>
        <p:nvSpPr>
          <p:cNvPr id="72" name="Oval 71"/>
          <p:cNvSpPr/>
          <p:nvPr/>
        </p:nvSpPr>
        <p:spPr bwMode="auto">
          <a:xfrm>
            <a:off x="7442199" y="4549886"/>
            <a:ext cx="838201" cy="838200"/>
          </a:xfrm>
          <a:prstGeom prst="ellipse">
            <a:avLst/>
          </a:prstGeom>
          <a:gradFill flip="none" rotWithShape="1">
            <a:gsLst>
              <a:gs pos="83000">
                <a:srgbClr val="0B3499"/>
              </a:gs>
              <a:gs pos="0">
                <a:srgbClr val="659EBF"/>
              </a:gs>
            </a:gsLst>
            <a:path path="circle">
              <a:fillToRect l="100000" b="100000"/>
            </a:path>
            <a:tileRect t="-100000" r="-100000"/>
          </a:gradFill>
          <a:ln w="38100">
            <a:solidFill>
              <a:srgbClr val="6A6B63"/>
            </a:solid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en-US" sz="1100" dirty="0" smtClean="0">
                <a:latin typeface="+mj-lt"/>
              </a:rPr>
              <a:t>Iridium Core 9523</a:t>
            </a:r>
            <a:endParaRPr lang="en-US" sz="1100" dirty="0">
              <a:latin typeface="+mj-lt"/>
            </a:endParaRPr>
          </a:p>
        </p:txBody>
      </p:sp>
      <p:pic>
        <p:nvPicPr>
          <p:cNvPr id="70" name="Picture 69" descr="Iridium Core.jpg"/>
          <p:cNvPicPr>
            <a:picLocks noChangeAspect="1"/>
          </p:cNvPicPr>
          <p:nvPr/>
        </p:nvPicPr>
        <p:blipFill>
          <a:blip r:embed="rId14" cstate="print">
            <a:extLst>
              <a:ext uri="{BEBA8EAE-BF5A-486C-A8C5-ECC9F3942E4B}">
                <a14:imgProps xmlns:a14="http://schemas.microsoft.com/office/drawing/2010/main">
                  <a14:imgLayer r:embed="rId15">
                    <a14:imgEffect>
                      <a14:backgroundRemoval t="26928" b="89716" l="23270" r="76909"/>
                    </a14:imgEffect>
                  </a14:imgLayer>
                </a14:imgProps>
              </a:ext>
            </a:extLst>
          </a:blip>
          <a:stretch>
            <a:fillRect/>
          </a:stretch>
        </p:blipFill>
        <p:spPr>
          <a:xfrm>
            <a:off x="6609413" y="4800599"/>
            <a:ext cx="1212834" cy="805539"/>
          </a:xfrm>
          <a:prstGeom prst="rect">
            <a:avLst/>
          </a:prstGeom>
        </p:spPr>
      </p:pic>
      <p:sp>
        <p:nvSpPr>
          <p:cNvPr id="79" name="Rectangle 2"/>
          <p:cNvSpPr txBox="1">
            <a:spLocks noChangeArrowheads="1"/>
          </p:cNvSpPr>
          <p:nvPr/>
        </p:nvSpPr>
        <p:spPr>
          <a:xfrm>
            <a:off x="457200" y="1066799"/>
            <a:ext cx="8534400" cy="677861"/>
          </a:xfrm>
          <a:prstGeom prst="rect">
            <a:avLst/>
          </a:prstGeom>
        </p:spPr>
        <p:txBody>
          <a:bodyPr/>
          <a:lstStyle/>
          <a:p>
            <a:pPr marL="0" marR="0" lvl="0" indent="0" algn="l" defTabSz="457200" rtl="0" eaLnBrk="1" fontAlgn="auto" latinLnBrk="0" hangingPunct="1">
              <a:lnSpc>
                <a:spcPct val="100000"/>
              </a:lnSpc>
              <a:spcBef>
                <a:spcPct val="20000"/>
              </a:spcBef>
              <a:spcAft>
                <a:spcPts val="400"/>
              </a:spcAft>
              <a:buClr>
                <a:srgbClr val="FFB719"/>
              </a:buClr>
              <a:buSzPct val="120000"/>
              <a:buFont typeface="Wingdings" pitchFamily="2" charset="2"/>
              <a:buNone/>
              <a:tabLst/>
              <a:defRPr/>
            </a:pPr>
            <a:r>
              <a:rPr lang="en-US" sz="2000" b="1" dirty="0" smtClean="0">
                <a:solidFill>
                  <a:srgbClr val="545454"/>
                </a:solidFill>
                <a:latin typeface="Trebuchet MS"/>
                <a:cs typeface="Trebuchet MS"/>
              </a:rPr>
              <a:t>43% of cumulative service revenue growth from new products during the last three years</a:t>
            </a:r>
            <a:endParaRPr kumimoji="0" lang="en-US" sz="2000" b="1" i="0" u="none" strike="noStrike" kern="1200" cap="none" spc="0" normalizeH="0" baseline="0" noProof="0" dirty="0">
              <a:ln>
                <a:noFill/>
              </a:ln>
              <a:solidFill>
                <a:srgbClr val="545454"/>
              </a:solidFill>
              <a:effectLst/>
              <a:uLnTx/>
              <a:uFillTx/>
              <a:latin typeface="Trebuchet MS"/>
              <a:ea typeface="+mn-ea"/>
              <a:cs typeface="Trebuchet MS"/>
            </a:endParaRPr>
          </a:p>
        </p:txBody>
      </p:sp>
      <p:sp>
        <p:nvSpPr>
          <p:cNvPr id="80" name="Title 1"/>
          <p:cNvSpPr>
            <a:spLocks noGrp="1"/>
          </p:cNvSpPr>
          <p:nvPr>
            <p:ph type="title"/>
          </p:nvPr>
        </p:nvSpPr>
        <p:spPr>
          <a:xfrm>
            <a:off x="457200" y="0"/>
            <a:ext cx="8229600" cy="1066800"/>
          </a:xfrm>
        </p:spPr>
        <p:txBody>
          <a:bodyPr>
            <a:normAutofit/>
          </a:bodyPr>
          <a:lstStyle/>
          <a:p>
            <a:r>
              <a:rPr lang="en-US" dirty="0" smtClean="0"/>
              <a:t>Accelerating Growth Through Relentless Innovation</a:t>
            </a:r>
            <a:endParaRPr lang="en-US" dirty="0"/>
          </a:p>
        </p:txBody>
      </p:sp>
    </p:spTree>
    <p:extLst>
      <p:ext uri="{BB962C8B-B14F-4D97-AF65-F5344CB8AC3E}">
        <p14:creationId xmlns:p14="http://schemas.microsoft.com/office/powerpoint/2010/main" val="411823031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IRDM_Corp_Template_sept10">
  <a:themeElements>
    <a:clrScheme name="Iridium">
      <a:dk1>
        <a:srgbClr val="444B4F"/>
      </a:dk1>
      <a:lt1>
        <a:sysClr val="window" lastClr="FFFFFF"/>
      </a:lt1>
      <a:dk2>
        <a:srgbClr val="8A97A1"/>
      </a:dk2>
      <a:lt2>
        <a:srgbClr val="DFDFE5"/>
      </a:lt2>
      <a:accent1>
        <a:srgbClr val="FFA71B"/>
      </a:accent1>
      <a:accent2>
        <a:srgbClr val="5093EB"/>
      </a:accent2>
      <a:accent3>
        <a:srgbClr val="66BB64"/>
      </a:accent3>
      <a:accent4>
        <a:srgbClr val="585F65"/>
      </a:accent4>
      <a:accent5>
        <a:srgbClr val="60B6C6"/>
      </a:accent5>
      <a:accent6>
        <a:srgbClr val="F74914"/>
      </a:accent6>
      <a:hlink>
        <a:srgbClr val="0000FF"/>
      </a:hlink>
      <a:folHlink>
        <a:srgbClr val="80008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27479</TotalTime>
  <Words>2792</Words>
  <Application>Microsoft Office PowerPoint</Application>
  <PresentationFormat>On-screen Show (4:3)</PresentationFormat>
  <Paragraphs>470</Paragraphs>
  <Slides>34</Slides>
  <Notes>29</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IRDM_Corp_Template_sept10</vt:lpstr>
      <vt:lpstr> 3rd Polar Shipping Summit</vt:lpstr>
      <vt:lpstr>PowerPoint Presentation</vt:lpstr>
      <vt:lpstr>Iridium Communications Overview</vt:lpstr>
      <vt:lpstr>Iridium’s Long-Term Competitive Advantage</vt:lpstr>
      <vt:lpstr>Network and Constellation Performance Outlook is Good </vt:lpstr>
      <vt:lpstr>Iridium NEXT Positions Us for the Future</vt:lpstr>
      <vt:lpstr>PowerPoint Presentation</vt:lpstr>
      <vt:lpstr>Network Leadership Fuels Global Usage</vt:lpstr>
      <vt:lpstr>Accelerating Growth Through Relentless Innovation</vt:lpstr>
      <vt:lpstr>Tenets of Our Product and Technology Strategy</vt:lpstr>
      <vt:lpstr>PowerPoint Presentation</vt:lpstr>
      <vt:lpstr>PowerPoint Presentation</vt:lpstr>
      <vt:lpstr>PowerPoint Presentation</vt:lpstr>
      <vt:lpstr>PowerPoint Presentation</vt:lpstr>
      <vt:lpstr>Smarter</vt:lpstr>
      <vt:lpstr>Tougher</vt:lpstr>
      <vt:lpstr>Introducing the newest handheld product from Iridium, on the farthest reaching, global satellite network….  The Iridium Extreme Satellite Phone  With a series of industry firsts…  The First Military-Grade Satellite Phone  The First IP65 Rated Satellite Phone  The First Open Development Platform  for Location Based Services  The First Satellite Phone with a Dedicated,  Satellite Emergency Notification Device (SEND)  Compliant SOS Button  </vt:lpstr>
      <vt:lpstr>Feature-Rich </vt:lpstr>
      <vt:lpstr>PowerPoint Presentation</vt:lpstr>
      <vt:lpstr>PowerPoint Presentation</vt:lpstr>
      <vt:lpstr>Executive Summary</vt:lpstr>
      <vt:lpstr>A Revolution in Scale</vt:lpstr>
      <vt:lpstr>Iridium 9603 Overview</vt:lpstr>
      <vt:lpstr>Unprecedented Form Factor</vt:lpstr>
      <vt:lpstr>Why push boundaries when you can erase them instead?</vt:lpstr>
      <vt:lpstr>PowerPoint Presentation</vt:lpstr>
      <vt:lpstr>                    : Greenland MSI – Sept 09 onwards</vt:lpstr>
      <vt:lpstr>PowerPoint Presentation</vt:lpstr>
      <vt:lpstr>Canadian Coast Guard - LRIT Arctic Trials</vt:lpstr>
      <vt:lpstr>KSAT Ice Navigation Optimal Routing</vt:lpstr>
      <vt:lpstr>The Open Passage Expedition: Sailing the Canadian Arctic</vt:lpstr>
      <vt:lpstr>Royal National Lifeboat Institution Man Overboard Guardian</vt:lpstr>
      <vt:lpstr>Iridium Everywhere The Facts Speak for Themselves</vt:lpstr>
      <vt:lpstr>PowerPoint Presentation</vt:lpstr>
    </vt:vector>
  </TitlesOfParts>
  <Company>Iridium Satellite,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Tatum</dc:creator>
  <cp:lastModifiedBy>sgailiunaite</cp:lastModifiedBy>
  <cp:revision>333</cp:revision>
  <dcterms:created xsi:type="dcterms:W3CDTF">2011-04-19T16:20:09Z</dcterms:created>
  <dcterms:modified xsi:type="dcterms:W3CDTF">2012-05-29T15:48:27Z</dcterms:modified>
</cp:coreProperties>
</file>